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handoutMasterIdLst>
    <p:handoutMasterId r:id="rId18"/>
  </p:handoutMasterIdLst>
  <p:sldIdLst>
    <p:sldId id="351" r:id="rId2"/>
    <p:sldId id="277" r:id="rId3"/>
    <p:sldId id="654" r:id="rId4"/>
    <p:sldId id="1058" r:id="rId5"/>
    <p:sldId id="460" r:id="rId6"/>
    <p:sldId id="1059" r:id="rId7"/>
    <p:sldId id="1051" r:id="rId8"/>
    <p:sldId id="1087" r:id="rId9"/>
    <p:sldId id="1085" r:id="rId10"/>
    <p:sldId id="580" r:id="rId11"/>
    <p:sldId id="312" r:id="rId12"/>
    <p:sldId id="1080" r:id="rId13"/>
    <p:sldId id="1083" r:id="rId14"/>
    <p:sldId id="1084" r:id="rId15"/>
    <p:sldId id="1086" r:id="rId16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CC00"/>
    <a:srgbClr val="BC1809"/>
    <a:srgbClr val="C21E0E"/>
    <a:srgbClr val="F1CD87"/>
    <a:srgbClr val="7E5F00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80" autoAdjust="0"/>
  </p:normalViewPr>
  <p:slideViewPr>
    <p:cSldViewPr>
      <p:cViewPr varScale="1">
        <p:scale>
          <a:sx n="83" d="100"/>
          <a:sy n="83" d="100"/>
        </p:scale>
        <p:origin x="1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33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fgiuliano_worldbank_org/Documents/MFM%20AR/ARG_DATA-PC4420979/Useful%20Files/Fiscal/International%20Benchmark/Tax%20Benchmar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CARPETAS%20CON%20ARCHIVOS\OIT%20SISTEMA%20PREVISIONAL%20ARGENTINO%202017\GrafPrev%20hasta%202016%20y%20pib%20kidyb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122990472262214E-2"/>
          <c:y val="8.8431545574484835E-2"/>
          <c:w val="0.69090606297969903"/>
          <c:h val="0.71376216934030468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Charts!$F$172</c:f>
              <c:strCache>
                <c:ptCount val="1"/>
                <c:pt idx="0">
                  <c:v>Renta y Propiedad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AEB-4CE1-AD97-B3934AB59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Charts!$E$173:$E$184</c:f>
              <c:strCache>
                <c:ptCount val="12"/>
                <c:pt idx="0">
                  <c:v>OECD</c:v>
                </c:pt>
                <c:pt idx="1">
                  <c:v>Argentina</c:v>
                </c:pt>
                <c:pt idx="2">
                  <c:v>LAC</c:v>
                </c:pt>
                <c:pt idx="5">
                  <c:v>Brasil</c:v>
                </c:pt>
                <c:pt idx="6">
                  <c:v>Argentina</c:v>
                </c:pt>
                <c:pt idx="7">
                  <c:v>Uruguay</c:v>
                </c:pt>
                <c:pt idx="8">
                  <c:v>Chile</c:v>
                </c:pt>
                <c:pt idx="9">
                  <c:v>Colombia</c:v>
                </c:pt>
                <c:pt idx="10">
                  <c:v>Peru</c:v>
                </c:pt>
                <c:pt idx="11">
                  <c:v>Mexico</c:v>
                </c:pt>
              </c:strCache>
            </c:strRef>
          </c:cat>
          <c:val>
            <c:numRef>
              <c:f>Charts!$F$173:$F$184</c:f>
              <c:numCache>
                <c:formatCode>0.0</c:formatCode>
                <c:ptCount val="12"/>
                <c:pt idx="0">
                  <c:v>12.915625000000002</c:v>
                </c:pt>
                <c:pt idx="1">
                  <c:v>6.2711820350999998</c:v>
                </c:pt>
                <c:pt idx="2">
                  <c:v>6.0389374999999994</c:v>
                </c:pt>
                <c:pt idx="5">
                  <c:v>8.2029999999999994</c:v>
                </c:pt>
                <c:pt idx="6">
                  <c:v>6.2711820350999998</c:v>
                </c:pt>
                <c:pt idx="7">
                  <c:v>9.6790000000000003</c:v>
                </c:pt>
                <c:pt idx="8">
                  <c:v>7.9770000000000003</c:v>
                </c:pt>
                <c:pt idx="9">
                  <c:v>7.3720000000000008</c:v>
                </c:pt>
                <c:pt idx="10">
                  <c:v>6.335</c:v>
                </c:pt>
                <c:pt idx="11">
                  <c:v>7.202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EB-4CE1-AD97-B3934AB5967D}"/>
            </c:ext>
          </c:extLst>
        </c:ser>
        <c:ser>
          <c:idx val="0"/>
          <c:order val="1"/>
          <c:tx>
            <c:strRef>
              <c:f>Charts!$G$172</c:f>
              <c:strCache>
                <c:ptCount val="1"/>
                <c:pt idx="0">
                  <c:v>IVA y selectivos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Charts!$E$173:$E$184</c:f>
              <c:strCache>
                <c:ptCount val="12"/>
                <c:pt idx="0">
                  <c:v>OECD</c:v>
                </c:pt>
                <c:pt idx="1">
                  <c:v>Argentina</c:v>
                </c:pt>
                <c:pt idx="2">
                  <c:v>LAC</c:v>
                </c:pt>
                <c:pt idx="5">
                  <c:v>Brasil</c:v>
                </c:pt>
                <c:pt idx="6">
                  <c:v>Argentina</c:v>
                </c:pt>
                <c:pt idx="7">
                  <c:v>Uruguay</c:v>
                </c:pt>
                <c:pt idx="8">
                  <c:v>Chile</c:v>
                </c:pt>
                <c:pt idx="9">
                  <c:v>Colombia</c:v>
                </c:pt>
                <c:pt idx="10">
                  <c:v>Peru</c:v>
                </c:pt>
                <c:pt idx="11">
                  <c:v>Mexico</c:v>
                </c:pt>
              </c:strCache>
            </c:strRef>
          </c:cat>
          <c:val>
            <c:numRef>
              <c:f>Charts!$G$173:$G$184</c:f>
              <c:numCache>
                <c:formatCode>0.0</c:formatCode>
                <c:ptCount val="12"/>
                <c:pt idx="0">
                  <c:v>10.576343750000001</c:v>
                </c:pt>
                <c:pt idx="1">
                  <c:v>9.0738185254000001</c:v>
                </c:pt>
                <c:pt idx="2">
                  <c:v>8.1323124999999994</c:v>
                </c:pt>
                <c:pt idx="5">
                  <c:v>12.594999999999999</c:v>
                </c:pt>
                <c:pt idx="6">
                  <c:v>9.0738185254000001</c:v>
                </c:pt>
                <c:pt idx="7">
                  <c:v>10.193000000000001</c:v>
                </c:pt>
                <c:pt idx="8">
                  <c:v>10.793000000000001</c:v>
                </c:pt>
                <c:pt idx="9">
                  <c:v>8.0889999999999986</c:v>
                </c:pt>
                <c:pt idx="10">
                  <c:v>7.6550000000000002</c:v>
                </c:pt>
                <c:pt idx="11">
                  <c:v>5.8230000000000004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EB-4CE1-AD97-B3934AB5967D}"/>
            </c:ext>
          </c:extLst>
        </c:ser>
        <c:ser>
          <c:idx val="1"/>
          <c:order val="2"/>
          <c:tx>
            <c:strRef>
              <c:f>Charts!$H$172</c:f>
              <c:strCache>
                <c:ptCount val="1"/>
                <c:pt idx="0">
                  <c:v>Seg Social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Charts!$E$173:$E$184</c:f>
              <c:strCache>
                <c:ptCount val="12"/>
                <c:pt idx="0">
                  <c:v>OECD</c:v>
                </c:pt>
                <c:pt idx="1">
                  <c:v>Argentina</c:v>
                </c:pt>
                <c:pt idx="2">
                  <c:v>LAC</c:v>
                </c:pt>
                <c:pt idx="5">
                  <c:v>Brasil</c:v>
                </c:pt>
                <c:pt idx="6">
                  <c:v>Argentina</c:v>
                </c:pt>
                <c:pt idx="7">
                  <c:v>Uruguay</c:v>
                </c:pt>
                <c:pt idx="8">
                  <c:v>Chile</c:v>
                </c:pt>
                <c:pt idx="9">
                  <c:v>Colombia</c:v>
                </c:pt>
                <c:pt idx="10">
                  <c:v>Peru</c:v>
                </c:pt>
                <c:pt idx="11">
                  <c:v>Mexico</c:v>
                </c:pt>
              </c:strCache>
            </c:strRef>
          </c:cat>
          <c:val>
            <c:numRef>
              <c:f>Charts!$H$173:$H$184</c:f>
              <c:numCache>
                <c:formatCode>0.0</c:formatCode>
                <c:ptCount val="12"/>
                <c:pt idx="0">
                  <c:v>9.7088750000000008</c:v>
                </c:pt>
                <c:pt idx="1">
                  <c:v>5.1365768920999999</c:v>
                </c:pt>
                <c:pt idx="2">
                  <c:v>4.2532499999999995</c:v>
                </c:pt>
                <c:pt idx="5">
                  <c:v>8.5079999999999991</c:v>
                </c:pt>
                <c:pt idx="6">
                  <c:v>5.1365768920999999</c:v>
                </c:pt>
                <c:pt idx="7">
                  <c:v>7.6719999999999997</c:v>
                </c:pt>
                <c:pt idx="8">
                  <c:v>1.5089999999999999</c:v>
                </c:pt>
                <c:pt idx="9">
                  <c:v>1.871</c:v>
                </c:pt>
                <c:pt idx="10">
                  <c:v>2.0070000000000001</c:v>
                </c:pt>
                <c:pt idx="11">
                  <c:v>2.278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EB-4CE1-AD97-B3934AB5967D}"/>
            </c:ext>
          </c:extLst>
        </c:ser>
        <c:ser>
          <c:idx val="2"/>
          <c:order val="3"/>
          <c:tx>
            <c:strRef>
              <c:f>Charts!$I$172</c:f>
              <c:strCache>
                <c:ptCount val="1"/>
                <c:pt idx="0">
                  <c:v>Resto "heterodoxos"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Charts!$E$173:$E$184</c:f>
              <c:strCache>
                <c:ptCount val="12"/>
                <c:pt idx="0">
                  <c:v>OECD</c:v>
                </c:pt>
                <c:pt idx="1">
                  <c:v>Argentina</c:v>
                </c:pt>
                <c:pt idx="2">
                  <c:v>LAC</c:v>
                </c:pt>
                <c:pt idx="5">
                  <c:v>Brasil</c:v>
                </c:pt>
                <c:pt idx="6">
                  <c:v>Argentina</c:v>
                </c:pt>
                <c:pt idx="7">
                  <c:v>Uruguay</c:v>
                </c:pt>
                <c:pt idx="8">
                  <c:v>Chile</c:v>
                </c:pt>
                <c:pt idx="9">
                  <c:v>Colombia</c:v>
                </c:pt>
                <c:pt idx="10">
                  <c:v>Peru</c:v>
                </c:pt>
                <c:pt idx="11">
                  <c:v>Mexico</c:v>
                </c:pt>
              </c:strCache>
            </c:strRef>
          </c:cat>
          <c:val>
            <c:numRef>
              <c:f>Charts!$I$173:$I$184</c:f>
              <c:numCache>
                <c:formatCode>0.0</c:formatCode>
                <c:ptCount val="12"/>
                <c:pt idx="0">
                  <c:v>0.94631249999999978</c:v>
                </c:pt>
                <c:pt idx="1">
                  <c:v>9.3000000000000007</c:v>
                </c:pt>
                <c:pt idx="2">
                  <c:v>2.0186249999999997</c:v>
                </c:pt>
                <c:pt idx="5">
                  <c:v>3.7929999999999993</c:v>
                </c:pt>
                <c:pt idx="6">
                  <c:v>9.3000000000000007</c:v>
                </c:pt>
                <c:pt idx="7">
                  <c:v>1.4879999999999995</c:v>
                </c:pt>
                <c:pt idx="8">
                  <c:v>0.37799999999999656</c:v>
                </c:pt>
                <c:pt idx="9">
                  <c:v>2.3450000000000024</c:v>
                </c:pt>
                <c:pt idx="10">
                  <c:v>0.62099999999999866</c:v>
                </c:pt>
                <c:pt idx="11">
                  <c:v>1.1679999999999993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EB-4CE1-AD97-B3934AB596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481710703"/>
        <c:axId val="1481700303"/>
      </c:barChart>
      <c:lineChart>
        <c:grouping val="standard"/>
        <c:varyColors val="0"/>
        <c:ser>
          <c:idx val="4"/>
          <c:order val="4"/>
          <c:tx>
            <c:strRef>
              <c:f>Charts!$J$172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Charts!$E$173:$E$184</c:f>
              <c:strCache>
                <c:ptCount val="12"/>
                <c:pt idx="0">
                  <c:v>OECD</c:v>
                </c:pt>
                <c:pt idx="1">
                  <c:v>Argentina</c:v>
                </c:pt>
                <c:pt idx="2">
                  <c:v>LAC</c:v>
                </c:pt>
                <c:pt idx="5">
                  <c:v>Brasil</c:v>
                </c:pt>
                <c:pt idx="6">
                  <c:v>Argentina</c:v>
                </c:pt>
                <c:pt idx="7">
                  <c:v>Uruguay</c:v>
                </c:pt>
                <c:pt idx="8">
                  <c:v>Chile</c:v>
                </c:pt>
                <c:pt idx="9">
                  <c:v>Colombia</c:v>
                </c:pt>
                <c:pt idx="10">
                  <c:v>Peru</c:v>
                </c:pt>
                <c:pt idx="11">
                  <c:v>Mexico</c:v>
                </c:pt>
              </c:strCache>
            </c:strRef>
          </c:cat>
          <c:val>
            <c:numRef>
              <c:f>Charts!$J$173:$J$184</c:f>
              <c:numCache>
                <c:formatCode>0.0</c:formatCode>
                <c:ptCount val="12"/>
                <c:pt idx="0">
                  <c:v>34.147156250000002</c:v>
                </c:pt>
                <c:pt idx="1">
                  <c:v>29.8</c:v>
                </c:pt>
                <c:pt idx="2">
                  <c:v>20.443124999999998</c:v>
                </c:pt>
                <c:pt idx="5">
                  <c:v>33.098999999999997</c:v>
                </c:pt>
                <c:pt idx="6">
                  <c:v>29.8</c:v>
                </c:pt>
                <c:pt idx="7">
                  <c:v>29.032</c:v>
                </c:pt>
                <c:pt idx="8">
                  <c:v>20.657</c:v>
                </c:pt>
                <c:pt idx="9">
                  <c:v>19.677</c:v>
                </c:pt>
                <c:pt idx="10">
                  <c:v>16.617999999999999</c:v>
                </c:pt>
                <c:pt idx="11">
                  <c:v>16.471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AEB-4CE1-AD97-B3934AB596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1710703"/>
        <c:axId val="1481700303"/>
      </c:lineChart>
      <c:catAx>
        <c:axId val="1481710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81700303"/>
        <c:crosses val="autoZero"/>
        <c:auto val="1"/>
        <c:lblAlgn val="ctr"/>
        <c:lblOffset val="100"/>
        <c:noMultiLvlLbl val="0"/>
      </c:catAx>
      <c:valAx>
        <c:axId val="1481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81710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92D05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</c:legendEntry>
      <c:legendEntry>
        <c:idx val="4"/>
        <c:delete val="1"/>
      </c:legendEntry>
      <c:layout>
        <c:manualLayout>
          <c:xMode val="edge"/>
          <c:yMode val="edge"/>
          <c:x val="0.76866244973752618"/>
          <c:y val="0.10512297968111801"/>
          <c:w val="0.2146708149334948"/>
          <c:h val="0.723320963985171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460599334073489E-2"/>
          <c:y val="3.5889070146819003E-2"/>
          <c:w val="0.90344062153163152"/>
          <c:h val="0.82055464926590538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'Serie 4416'!$X$2</c:f>
              <c:strCache>
                <c:ptCount val="1"/>
                <c:pt idx="0">
                  <c:v>Gastos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'Serie 4416'!$V$3:$V$75</c:f>
              <c:numCache>
                <c:formatCode>General</c:formatCode>
                <c:ptCount val="73"/>
                <c:pt idx="0">
                  <c:v>1944</c:v>
                </c:pt>
                <c:pt idx="2">
                  <c:v>1946</c:v>
                </c:pt>
                <c:pt idx="4">
                  <c:v>1948</c:v>
                </c:pt>
                <c:pt idx="6">
                  <c:v>1950</c:v>
                </c:pt>
                <c:pt idx="8">
                  <c:v>1952</c:v>
                </c:pt>
                <c:pt idx="10">
                  <c:v>1954</c:v>
                </c:pt>
                <c:pt idx="12">
                  <c:v>1956</c:v>
                </c:pt>
                <c:pt idx="14">
                  <c:v>1958</c:v>
                </c:pt>
                <c:pt idx="16">
                  <c:v>1960</c:v>
                </c:pt>
                <c:pt idx="18">
                  <c:v>1962</c:v>
                </c:pt>
                <c:pt idx="20">
                  <c:v>1964</c:v>
                </c:pt>
                <c:pt idx="22">
                  <c:v>1966</c:v>
                </c:pt>
                <c:pt idx="24">
                  <c:v>1968</c:v>
                </c:pt>
                <c:pt idx="26">
                  <c:v>1970</c:v>
                </c:pt>
                <c:pt idx="28">
                  <c:v>1972</c:v>
                </c:pt>
                <c:pt idx="30">
                  <c:v>1974</c:v>
                </c:pt>
                <c:pt idx="32">
                  <c:v>1976</c:v>
                </c:pt>
                <c:pt idx="34">
                  <c:v>1978</c:v>
                </c:pt>
                <c:pt idx="36">
                  <c:v>1980</c:v>
                </c:pt>
                <c:pt idx="38">
                  <c:v>1982</c:v>
                </c:pt>
                <c:pt idx="40">
                  <c:v>1984</c:v>
                </c:pt>
                <c:pt idx="42">
                  <c:v>1986</c:v>
                </c:pt>
                <c:pt idx="44">
                  <c:v>1988</c:v>
                </c:pt>
                <c:pt idx="46">
                  <c:v>1990</c:v>
                </c:pt>
                <c:pt idx="48">
                  <c:v>1992</c:v>
                </c:pt>
                <c:pt idx="50">
                  <c:v>1994</c:v>
                </c:pt>
                <c:pt idx="52">
                  <c:v>1996</c:v>
                </c:pt>
                <c:pt idx="54">
                  <c:v>1998</c:v>
                </c:pt>
                <c:pt idx="56">
                  <c:v>2000</c:v>
                </c:pt>
                <c:pt idx="58">
                  <c:v>2002</c:v>
                </c:pt>
                <c:pt idx="60">
                  <c:v>2004</c:v>
                </c:pt>
                <c:pt idx="62">
                  <c:v>2006</c:v>
                </c:pt>
                <c:pt idx="64">
                  <c:v>2008</c:v>
                </c:pt>
                <c:pt idx="66">
                  <c:v>2010</c:v>
                </c:pt>
                <c:pt idx="68">
                  <c:v>2012</c:v>
                </c:pt>
                <c:pt idx="70">
                  <c:v>2014</c:v>
                </c:pt>
                <c:pt idx="72">
                  <c:v>2016</c:v>
                </c:pt>
              </c:numCache>
            </c:numRef>
          </c:cat>
          <c:val>
            <c:numRef>
              <c:f>'Serie 4416'!$X$3:$X$75</c:f>
              <c:numCache>
                <c:formatCode>#,##0.0_ ;\-#,##0.0\ </c:formatCode>
                <c:ptCount val="73"/>
                <c:pt idx="0">
                  <c:v>1.0215058066212921</c:v>
                </c:pt>
                <c:pt idx="1">
                  <c:v>1.0390488739083521</c:v>
                </c:pt>
                <c:pt idx="2">
                  <c:v>0.81943272420152458</c:v>
                </c:pt>
                <c:pt idx="3">
                  <c:v>0.75347422589803614</c:v>
                </c:pt>
                <c:pt idx="4">
                  <c:v>0.82770737191942734</c:v>
                </c:pt>
                <c:pt idx="5">
                  <c:v>1.3121714539175682</c:v>
                </c:pt>
                <c:pt idx="6">
                  <c:v>1.2559101654846336</c:v>
                </c:pt>
                <c:pt idx="7">
                  <c:v>1.2581210683716613</c:v>
                </c:pt>
                <c:pt idx="8">
                  <c:v>1.5327036178934215</c:v>
                </c:pt>
                <c:pt idx="9">
                  <c:v>1.8602856040138966</c:v>
                </c:pt>
                <c:pt idx="10">
                  <c:v>2.5290879955410017</c:v>
                </c:pt>
                <c:pt idx="11">
                  <c:v>3.1892943465188952</c:v>
                </c:pt>
                <c:pt idx="12">
                  <c:v>3.1476561444589546</c:v>
                </c:pt>
                <c:pt idx="13">
                  <c:v>2.5142215043191238</c:v>
                </c:pt>
                <c:pt idx="14">
                  <c:v>2.4282231178782903</c:v>
                </c:pt>
                <c:pt idx="15">
                  <c:v>2.6138851245699977</c:v>
                </c:pt>
                <c:pt idx="16">
                  <c:v>2.8111418411694982</c:v>
                </c:pt>
                <c:pt idx="17">
                  <c:v>3.3007569624690172</c:v>
                </c:pt>
                <c:pt idx="18">
                  <c:v>3.2840164268813412</c:v>
                </c:pt>
                <c:pt idx="19">
                  <c:v>3.6473281773766013</c:v>
                </c:pt>
                <c:pt idx="20">
                  <c:v>3.6119580281132393</c:v>
                </c:pt>
                <c:pt idx="21">
                  <c:v>3.3143750320883987</c:v>
                </c:pt>
                <c:pt idx="22">
                  <c:v>4.0292674163927931</c:v>
                </c:pt>
                <c:pt idx="23">
                  <c:v>4.6551260836975095</c:v>
                </c:pt>
                <c:pt idx="24">
                  <c:v>5.1141478454014804</c:v>
                </c:pt>
                <c:pt idx="25">
                  <c:v>4.4849309279167313</c:v>
                </c:pt>
                <c:pt idx="26">
                  <c:v>4.4252586108900784</c:v>
                </c:pt>
                <c:pt idx="27">
                  <c:v>4.3398397271477327</c:v>
                </c:pt>
                <c:pt idx="28">
                  <c:v>3.4518115783139582</c:v>
                </c:pt>
                <c:pt idx="29">
                  <c:v>3.5733511919327205</c:v>
                </c:pt>
                <c:pt idx="30">
                  <c:v>3.9818170978569842</c:v>
                </c:pt>
                <c:pt idx="31">
                  <c:v>3.2328250657613355</c:v>
                </c:pt>
                <c:pt idx="32">
                  <c:v>2.5450857560516367</c:v>
                </c:pt>
                <c:pt idx="33">
                  <c:v>2.4657957772767602</c:v>
                </c:pt>
                <c:pt idx="34">
                  <c:v>3.2460948916325512</c:v>
                </c:pt>
                <c:pt idx="35">
                  <c:v>3.4324256595614737</c:v>
                </c:pt>
                <c:pt idx="36">
                  <c:v>3.8646944297721566</c:v>
                </c:pt>
                <c:pt idx="37">
                  <c:v>3.8945236923449449</c:v>
                </c:pt>
                <c:pt idx="38">
                  <c:v>2.8428087082718387</c:v>
                </c:pt>
                <c:pt idx="39">
                  <c:v>2.6097767265566612</c:v>
                </c:pt>
                <c:pt idx="40">
                  <c:v>2.7990418567564213</c:v>
                </c:pt>
                <c:pt idx="41">
                  <c:v>3.5634143442857402</c:v>
                </c:pt>
                <c:pt idx="42">
                  <c:v>3.2876472727213852</c:v>
                </c:pt>
                <c:pt idx="43">
                  <c:v>2.8856141743557475</c:v>
                </c:pt>
                <c:pt idx="44">
                  <c:v>3.1649927159558402</c:v>
                </c:pt>
                <c:pt idx="45">
                  <c:v>2.3332110542035962</c:v>
                </c:pt>
                <c:pt idx="46">
                  <c:v>3.4059139292163474</c:v>
                </c:pt>
                <c:pt idx="47">
                  <c:v>3.7397817896649852</c:v>
                </c:pt>
                <c:pt idx="48">
                  <c:v>4.4105930430646323</c:v>
                </c:pt>
                <c:pt idx="49">
                  <c:v>4.7442653302491706</c:v>
                </c:pt>
                <c:pt idx="50">
                  <c:v>4.9107221348717536</c:v>
                </c:pt>
                <c:pt idx="51">
                  <c:v>5.1147655797880702</c:v>
                </c:pt>
                <c:pt idx="52">
                  <c:v>5.0443277709543688</c:v>
                </c:pt>
                <c:pt idx="53">
                  <c:v>4.7255075132474484</c:v>
                </c:pt>
                <c:pt idx="54">
                  <c:v>4.6063614890748559</c:v>
                </c:pt>
                <c:pt idx="55">
                  <c:v>4.8167452180799559</c:v>
                </c:pt>
                <c:pt idx="56">
                  <c:v>4.7970390802041445</c:v>
                </c:pt>
                <c:pt idx="57">
                  <c:v>4.8148735290148466</c:v>
                </c:pt>
                <c:pt idx="58">
                  <c:v>4.1128390641151285</c:v>
                </c:pt>
                <c:pt idx="59">
                  <c:v>3.8445944069873024</c:v>
                </c:pt>
                <c:pt idx="60">
                  <c:v>3.6599022073204801</c:v>
                </c:pt>
                <c:pt idx="61">
                  <c:v>3.4074464910142783</c:v>
                </c:pt>
                <c:pt idx="62">
                  <c:v>3.6245847245079252</c:v>
                </c:pt>
                <c:pt idx="63">
                  <c:v>4.8298713436426723</c:v>
                </c:pt>
                <c:pt idx="64">
                  <c:v>4.7724073444900936</c:v>
                </c:pt>
                <c:pt idx="65">
                  <c:v>5.6069142109671333</c:v>
                </c:pt>
                <c:pt idx="66">
                  <c:v>5.2439621218812809</c:v>
                </c:pt>
                <c:pt idx="67">
                  <c:v>5.5205513796141785</c:v>
                </c:pt>
                <c:pt idx="68">
                  <c:v>6.3084074530642571</c:v>
                </c:pt>
                <c:pt idx="69">
                  <c:v>6.5787343447226716</c:v>
                </c:pt>
                <c:pt idx="70">
                  <c:v>6.3618904833366834</c:v>
                </c:pt>
                <c:pt idx="71">
                  <c:v>7.3643705201506915</c:v>
                </c:pt>
                <c:pt idx="72">
                  <c:v>7.3168777744308144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29-4C19-B255-3CFF971B995C}"/>
            </c:ext>
          </c:extLst>
        </c:ser>
        <c:ser>
          <c:idx val="2"/>
          <c:order val="2"/>
          <c:tx>
            <c:strRef>
              <c:f>'Serie 4416'!$Y$2</c:f>
              <c:strCache>
                <c:ptCount val="1"/>
                <c:pt idx="0">
                  <c:v>Excedente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cat>
            <c:numRef>
              <c:f>'Serie 4416'!$V$3:$V$75</c:f>
              <c:numCache>
                <c:formatCode>General</c:formatCode>
                <c:ptCount val="73"/>
                <c:pt idx="0">
                  <c:v>1944</c:v>
                </c:pt>
                <c:pt idx="2">
                  <c:v>1946</c:v>
                </c:pt>
                <c:pt idx="4">
                  <c:v>1948</c:v>
                </c:pt>
                <c:pt idx="6">
                  <c:v>1950</c:v>
                </c:pt>
                <c:pt idx="8">
                  <c:v>1952</c:v>
                </c:pt>
                <c:pt idx="10">
                  <c:v>1954</c:v>
                </c:pt>
                <c:pt idx="12">
                  <c:v>1956</c:v>
                </c:pt>
                <c:pt idx="14">
                  <c:v>1958</c:v>
                </c:pt>
                <c:pt idx="16">
                  <c:v>1960</c:v>
                </c:pt>
                <c:pt idx="18">
                  <c:v>1962</c:v>
                </c:pt>
                <c:pt idx="20">
                  <c:v>1964</c:v>
                </c:pt>
                <c:pt idx="22">
                  <c:v>1966</c:v>
                </c:pt>
                <c:pt idx="24">
                  <c:v>1968</c:v>
                </c:pt>
                <c:pt idx="26">
                  <c:v>1970</c:v>
                </c:pt>
                <c:pt idx="28">
                  <c:v>1972</c:v>
                </c:pt>
                <c:pt idx="30">
                  <c:v>1974</c:v>
                </c:pt>
                <c:pt idx="32">
                  <c:v>1976</c:v>
                </c:pt>
                <c:pt idx="34">
                  <c:v>1978</c:v>
                </c:pt>
                <c:pt idx="36">
                  <c:v>1980</c:v>
                </c:pt>
                <c:pt idx="38">
                  <c:v>1982</c:v>
                </c:pt>
                <c:pt idx="40">
                  <c:v>1984</c:v>
                </c:pt>
                <c:pt idx="42">
                  <c:v>1986</c:v>
                </c:pt>
                <c:pt idx="44">
                  <c:v>1988</c:v>
                </c:pt>
                <c:pt idx="46">
                  <c:v>1990</c:v>
                </c:pt>
                <c:pt idx="48">
                  <c:v>1992</c:v>
                </c:pt>
                <c:pt idx="50">
                  <c:v>1994</c:v>
                </c:pt>
                <c:pt idx="52">
                  <c:v>1996</c:v>
                </c:pt>
                <c:pt idx="54">
                  <c:v>1998</c:v>
                </c:pt>
                <c:pt idx="56">
                  <c:v>2000</c:v>
                </c:pt>
                <c:pt idx="58">
                  <c:v>2002</c:v>
                </c:pt>
                <c:pt idx="60">
                  <c:v>2004</c:v>
                </c:pt>
                <c:pt idx="62">
                  <c:v>2006</c:v>
                </c:pt>
                <c:pt idx="64">
                  <c:v>2008</c:v>
                </c:pt>
                <c:pt idx="66">
                  <c:v>2010</c:v>
                </c:pt>
                <c:pt idx="68">
                  <c:v>2012</c:v>
                </c:pt>
                <c:pt idx="70">
                  <c:v>2014</c:v>
                </c:pt>
                <c:pt idx="72">
                  <c:v>2016</c:v>
                </c:pt>
              </c:numCache>
            </c:numRef>
          </c:cat>
          <c:val>
            <c:numRef>
              <c:f>'Serie 4416'!$Y$3:$Y$75</c:f>
              <c:numCache>
                <c:formatCode>#,##0.0_ ;\-#,##0.0\ </c:formatCode>
                <c:ptCount val="73"/>
                <c:pt idx="0">
                  <c:v>0.16679080715157776</c:v>
                </c:pt>
                <c:pt idx="1">
                  <c:v>1.425416887085641</c:v>
                </c:pt>
                <c:pt idx="2">
                  <c:v>1.519240233191149</c:v>
                </c:pt>
                <c:pt idx="3">
                  <c:v>2.7189589803048357</c:v>
                </c:pt>
                <c:pt idx="4">
                  <c:v>3.577906428451918</c:v>
                </c:pt>
                <c:pt idx="5">
                  <c:v>3.6730999242249003</c:v>
                </c:pt>
                <c:pt idx="6">
                  <c:v>4.1223404255319149</c:v>
                </c:pt>
                <c:pt idx="7">
                  <c:v>3.8053006084355991</c:v>
                </c:pt>
                <c:pt idx="8">
                  <c:v>3.6268044911780386</c:v>
                </c:pt>
                <c:pt idx="9">
                  <c:v>3.7823234272481674</c:v>
                </c:pt>
                <c:pt idx="10">
                  <c:v>3.5602313105274224</c:v>
                </c:pt>
                <c:pt idx="11">
                  <c:v>2.658727819371578</c:v>
                </c:pt>
                <c:pt idx="12">
                  <c:v>2.4271626063853771</c:v>
                </c:pt>
                <c:pt idx="13">
                  <c:v>2.4966640915794627</c:v>
                </c:pt>
                <c:pt idx="14">
                  <c:v>1.3260685674478769</c:v>
                </c:pt>
                <c:pt idx="15">
                  <c:v>0.63066819555926212</c:v>
                </c:pt>
                <c:pt idx="16">
                  <c:v>0.67858553931252485</c:v>
                </c:pt>
                <c:pt idx="17">
                  <c:v>0.65180561003497006</c:v>
                </c:pt>
                <c:pt idx="18">
                  <c:v>0.11762626125268652</c:v>
                </c:pt>
                <c:pt idx="19">
                  <c:v>0</c:v>
                </c:pt>
                <c:pt idx="20">
                  <c:v>0.38051870916650188</c:v>
                </c:pt>
                <c:pt idx="21">
                  <c:v>0.59727205827823548</c:v>
                </c:pt>
                <c:pt idx="22">
                  <c:v>0</c:v>
                </c:pt>
                <c:pt idx="23">
                  <c:v>0.50794122222693661</c:v>
                </c:pt>
                <c:pt idx="24">
                  <c:v>0</c:v>
                </c:pt>
                <c:pt idx="25">
                  <c:v>0</c:v>
                </c:pt>
                <c:pt idx="26">
                  <c:v>0.10438785949755559</c:v>
                </c:pt>
                <c:pt idx="27">
                  <c:v>4.5418636806427951E-2</c:v>
                </c:pt>
                <c:pt idx="28">
                  <c:v>3.9377714564464129E-2</c:v>
                </c:pt>
                <c:pt idx="29">
                  <c:v>0.30885932489342782</c:v>
                </c:pt>
                <c:pt idx="30">
                  <c:v>0.25320272827398194</c:v>
                </c:pt>
                <c:pt idx="31">
                  <c:v>0.17296841364766499</c:v>
                </c:pt>
                <c:pt idx="32">
                  <c:v>0.50422514408225882</c:v>
                </c:pt>
                <c:pt idx="33">
                  <c:v>0.22424111117061393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29-4C19-B255-3CFF971B9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3477504"/>
        <c:axId val="94437376"/>
      </c:barChart>
      <c:lineChart>
        <c:grouping val="standard"/>
        <c:varyColors val="0"/>
        <c:ser>
          <c:idx val="0"/>
          <c:order val="0"/>
          <c:tx>
            <c:strRef>
              <c:f>'Serie 4416'!$W$2</c:f>
              <c:strCache>
                <c:ptCount val="1"/>
                <c:pt idx="0">
                  <c:v>Cargas sobre el salario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'Serie 4416'!$V$3:$V$75</c:f>
              <c:numCache>
                <c:formatCode>General</c:formatCode>
                <c:ptCount val="73"/>
                <c:pt idx="0">
                  <c:v>1944</c:v>
                </c:pt>
                <c:pt idx="2">
                  <c:v>1946</c:v>
                </c:pt>
                <c:pt idx="4">
                  <c:v>1948</c:v>
                </c:pt>
                <c:pt idx="6">
                  <c:v>1950</c:v>
                </c:pt>
                <c:pt idx="8">
                  <c:v>1952</c:v>
                </c:pt>
                <c:pt idx="10">
                  <c:v>1954</c:v>
                </c:pt>
                <c:pt idx="12">
                  <c:v>1956</c:v>
                </c:pt>
                <c:pt idx="14">
                  <c:v>1958</c:v>
                </c:pt>
                <c:pt idx="16">
                  <c:v>1960</c:v>
                </c:pt>
                <c:pt idx="18">
                  <c:v>1962</c:v>
                </c:pt>
                <c:pt idx="20">
                  <c:v>1964</c:v>
                </c:pt>
                <c:pt idx="22">
                  <c:v>1966</c:v>
                </c:pt>
                <c:pt idx="24">
                  <c:v>1968</c:v>
                </c:pt>
                <c:pt idx="26">
                  <c:v>1970</c:v>
                </c:pt>
                <c:pt idx="28">
                  <c:v>1972</c:v>
                </c:pt>
                <c:pt idx="30">
                  <c:v>1974</c:v>
                </c:pt>
                <c:pt idx="32">
                  <c:v>1976</c:v>
                </c:pt>
                <c:pt idx="34">
                  <c:v>1978</c:v>
                </c:pt>
                <c:pt idx="36">
                  <c:v>1980</c:v>
                </c:pt>
                <c:pt idx="38">
                  <c:v>1982</c:v>
                </c:pt>
                <c:pt idx="40">
                  <c:v>1984</c:v>
                </c:pt>
                <c:pt idx="42">
                  <c:v>1986</c:v>
                </c:pt>
                <c:pt idx="44">
                  <c:v>1988</c:v>
                </c:pt>
                <c:pt idx="46">
                  <c:v>1990</c:v>
                </c:pt>
                <c:pt idx="48">
                  <c:v>1992</c:v>
                </c:pt>
                <c:pt idx="50">
                  <c:v>1994</c:v>
                </c:pt>
                <c:pt idx="52">
                  <c:v>1996</c:v>
                </c:pt>
                <c:pt idx="54">
                  <c:v>1998</c:v>
                </c:pt>
                <c:pt idx="56">
                  <c:v>2000</c:v>
                </c:pt>
                <c:pt idx="58">
                  <c:v>2002</c:v>
                </c:pt>
                <c:pt idx="60">
                  <c:v>2004</c:v>
                </c:pt>
                <c:pt idx="62">
                  <c:v>2006</c:v>
                </c:pt>
                <c:pt idx="64">
                  <c:v>2008</c:v>
                </c:pt>
                <c:pt idx="66">
                  <c:v>2010</c:v>
                </c:pt>
                <c:pt idx="68">
                  <c:v>2012</c:v>
                </c:pt>
                <c:pt idx="70">
                  <c:v>2014</c:v>
                </c:pt>
                <c:pt idx="72">
                  <c:v>2016</c:v>
                </c:pt>
              </c:numCache>
            </c:numRef>
          </c:cat>
          <c:val>
            <c:numRef>
              <c:f>'Serie 4416'!$W$3:$W$75</c:f>
              <c:numCache>
                <c:formatCode>#,##0.0_ ;\-#,##0.0\ </c:formatCode>
                <c:ptCount val="73"/>
                <c:pt idx="0">
                  <c:v>1.1882966137728679</c:v>
                </c:pt>
                <c:pt idx="1">
                  <c:v>2.4644657609939955</c:v>
                </c:pt>
                <c:pt idx="2">
                  <c:v>2.3386729573926743</c:v>
                </c:pt>
                <c:pt idx="3">
                  <c:v>3.4724332062028762</c:v>
                </c:pt>
                <c:pt idx="4">
                  <c:v>4.4056138003713414</c:v>
                </c:pt>
                <c:pt idx="5">
                  <c:v>4.9852713781424693</c:v>
                </c:pt>
                <c:pt idx="6">
                  <c:v>5.378250591016549</c:v>
                </c:pt>
                <c:pt idx="7">
                  <c:v>5.0634216768072458</c:v>
                </c:pt>
                <c:pt idx="8">
                  <c:v>5.1595081090714663</c:v>
                </c:pt>
                <c:pt idx="9">
                  <c:v>5.6426090312620634</c:v>
                </c:pt>
                <c:pt idx="10">
                  <c:v>6.0893193060684165</c:v>
                </c:pt>
                <c:pt idx="11">
                  <c:v>5.8480221658904714</c:v>
                </c:pt>
                <c:pt idx="12">
                  <c:v>5.5748187508443294</c:v>
                </c:pt>
                <c:pt idx="13">
                  <c:v>5.0108855958985865</c:v>
                </c:pt>
                <c:pt idx="14">
                  <c:v>3.7542916853261672</c:v>
                </c:pt>
                <c:pt idx="15">
                  <c:v>3.2445533201292607</c:v>
                </c:pt>
                <c:pt idx="16">
                  <c:v>3.4897273804820252</c:v>
                </c:pt>
                <c:pt idx="17">
                  <c:v>3.9525625725039837</c:v>
                </c:pt>
                <c:pt idx="18">
                  <c:v>3.4016426881340216</c:v>
                </c:pt>
                <c:pt idx="19">
                  <c:v>3.5876804767434218</c:v>
                </c:pt>
                <c:pt idx="20">
                  <c:v>3.9924767372797416</c:v>
                </c:pt>
                <c:pt idx="21">
                  <c:v>3.9116470903666327</c:v>
                </c:pt>
                <c:pt idx="22">
                  <c:v>3.9141369359493146</c:v>
                </c:pt>
                <c:pt idx="23">
                  <c:v>5.1630673059244483</c:v>
                </c:pt>
                <c:pt idx="24">
                  <c:v>4.8971124765602889</c:v>
                </c:pt>
                <c:pt idx="25">
                  <c:v>4.4518740590084258</c:v>
                </c:pt>
                <c:pt idx="26">
                  <c:v>4.5296464703876334</c:v>
                </c:pt>
                <c:pt idx="27">
                  <c:v>4.385258363954172</c:v>
                </c:pt>
                <c:pt idx="28">
                  <c:v>3.4911892928784201</c:v>
                </c:pt>
                <c:pt idx="29">
                  <c:v>3.8822105168261483</c:v>
                </c:pt>
                <c:pt idx="30">
                  <c:v>4.2350198261309657</c:v>
                </c:pt>
                <c:pt idx="31">
                  <c:v>3.4057934794089997</c:v>
                </c:pt>
                <c:pt idx="32">
                  <c:v>3.0493109001338925</c:v>
                </c:pt>
                <c:pt idx="33">
                  <c:v>2.6900368884473811</c:v>
                </c:pt>
                <c:pt idx="34">
                  <c:v>2.9844773633559485</c:v>
                </c:pt>
                <c:pt idx="35">
                  <c:v>3.3866904450330009</c:v>
                </c:pt>
                <c:pt idx="36">
                  <c:v>3.2609644473206214</c:v>
                </c:pt>
                <c:pt idx="37">
                  <c:v>1.2790837995529378</c:v>
                </c:pt>
                <c:pt idx="38">
                  <c:v>0.93661251407299806</c:v>
                </c:pt>
                <c:pt idx="39">
                  <c:v>0.83591567281853274</c:v>
                </c:pt>
                <c:pt idx="40">
                  <c:v>1.3681559183980931</c:v>
                </c:pt>
                <c:pt idx="41">
                  <c:v>2.2458800160025412</c:v>
                </c:pt>
                <c:pt idx="42">
                  <c:v>2.0436160650167694</c:v>
                </c:pt>
                <c:pt idx="43">
                  <c:v>2.5041914816305337</c:v>
                </c:pt>
                <c:pt idx="44">
                  <c:v>1.2748030432441442</c:v>
                </c:pt>
                <c:pt idx="45">
                  <c:v>1.6623448188277121</c:v>
                </c:pt>
                <c:pt idx="46">
                  <c:v>1.13089052674723</c:v>
                </c:pt>
                <c:pt idx="47">
                  <c:v>1.961070006370436</c:v>
                </c:pt>
                <c:pt idx="48">
                  <c:v>2.7717093371771551</c:v>
                </c:pt>
                <c:pt idx="49">
                  <c:v>2.9457292111371212</c:v>
                </c:pt>
                <c:pt idx="50">
                  <c:v>2.6635431650090649</c:v>
                </c:pt>
                <c:pt idx="51">
                  <c:v>2.9851729149550317</c:v>
                </c:pt>
                <c:pt idx="52">
                  <c:v>2.1610858495392087</c:v>
                </c:pt>
                <c:pt idx="53">
                  <c:v>2.1902448974279149</c:v>
                </c:pt>
                <c:pt idx="54">
                  <c:v>2.0317489546549128</c:v>
                </c:pt>
                <c:pt idx="55">
                  <c:v>1.7673595482001738</c:v>
                </c:pt>
                <c:pt idx="56">
                  <c:v>1.6335976126004927</c:v>
                </c:pt>
                <c:pt idx="57">
                  <c:v>1.5400468724118681</c:v>
                </c:pt>
                <c:pt idx="58">
                  <c:v>1.3228194442337566</c:v>
                </c:pt>
                <c:pt idx="59">
                  <c:v>1.2628446327603158</c:v>
                </c:pt>
                <c:pt idx="60">
                  <c:v>1.5231508676123244</c:v>
                </c:pt>
                <c:pt idx="61">
                  <c:v>1.6233674159517493</c:v>
                </c:pt>
                <c:pt idx="62">
                  <c:v>1.9991646390920348</c:v>
                </c:pt>
                <c:pt idx="63">
                  <c:v>3.2447779041788962</c:v>
                </c:pt>
                <c:pt idx="64">
                  <c:v>3.0368699150399179</c:v>
                </c:pt>
                <c:pt idx="65">
                  <c:v>4.1938655957351436</c:v>
                </c:pt>
                <c:pt idx="66">
                  <c:v>4.1465433289099067</c:v>
                </c:pt>
                <c:pt idx="67">
                  <c:v>4.2864904964939328</c:v>
                </c:pt>
                <c:pt idx="68">
                  <c:v>4.7198692604860568</c:v>
                </c:pt>
                <c:pt idx="69">
                  <c:v>4.8706804236494214</c:v>
                </c:pt>
                <c:pt idx="70">
                  <c:v>4.488813292825391</c:v>
                </c:pt>
                <c:pt idx="71">
                  <c:v>4.8075168706117282</c:v>
                </c:pt>
                <c:pt idx="72">
                  <c:v>4.4016730468560414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29-4C19-B255-3CFF971B9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77504"/>
        <c:axId val="94437376"/>
      </c:lineChart>
      <c:catAx>
        <c:axId val="11347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9443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373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- en porcentaje del PIB -</a:t>
                </a:r>
              </a:p>
            </c:rich>
          </c:tx>
          <c:layout>
            <c:manualLayout>
              <c:xMode val="edge"/>
              <c:yMode val="edge"/>
              <c:x val="1.2208706511337441E-2"/>
              <c:y val="0.3034258155147219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_ ;\-#,##0.0\ 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113477504"/>
        <c:crosses val="autoZero"/>
        <c:crossBetween val="between"/>
      </c:val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legend>
      <c:legendPos val="b"/>
      <c:legendEntry>
        <c:idx val="0"/>
        <c:delete val="1"/>
      </c:legendEntry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0.14271</cdr:x>
      <cdr:y>0.3821</cdr:y>
    </cdr:from>
    <cdr:to>
      <cdr:x>0.24921</cdr:x>
      <cdr:y>0.4181</cdr:y>
    </cdr:to>
    <cdr:sp macro="" textlink="">
      <cdr:nvSpPr>
        <cdr:cNvPr id="3584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25079" y="2228615"/>
          <a:ext cx="914224" cy="2099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s-AR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Excedente</a:t>
          </a:r>
        </a:p>
      </cdr:txBody>
    </cdr:sp>
  </cdr:relSizeAnchor>
  <cdr:relSizeAnchor xmlns:cdr="http://schemas.openxmlformats.org/drawingml/2006/chartDrawing">
    <cdr:from>
      <cdr:x>0.62072</cdr:x>
      <cdr:y>0.28894</cdr:y>
    </cdr:from>
    <cdr:to>
      <cdr:x>0.69459</cdr:x>
      <cdr:y>0.37174</cdr:y>
    </cdr:to>
    <cdr:sp macro="" textlink="">
      <cdr:nvSpPr>
        <cdr:cNvPr id="35843" name="Line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5303425" y="1681573"/>
          <a:ext cx="631103" cy="48188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0.70943</cdr:x>
      <cdr:y>0.46364</cdr:y>
    </cdr:from>
    <cdr:to>
      <cdr:x>0.77343</cdr:x>
      <cdr:y>0.49964</cdr:y>
    </cdr:to>
    <cdr:sp macro="" textlink="">
      <cdr:nvSpPr>
        <cdr:cNvPr id="3584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61335" y="2698276"/>
          <a:ext cx="546811" cy="20951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  <a:extLst xmlns:a="http://schemas.openxmlformats.org/drawingml/2006/main"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AR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Déficit</a:t>
          </a:r>
        </a:p>
      </cdr:txBody>
    </cdr:sp>
  </cdr:relSizeAnchor>
  <cdr:relSizeAnchor xmlns:cdr="http://schemas.openxmlformats.org/drawingml/2006/chartDrawing">
    <cdr:from>
      <cdr:x>0.57668</cdr:x>
      <cdr:y>0.25459</cdr:y>
    </cdr:from>
    <cdr:to>
      <cdr:x>0.64068</cdr:x>
      <cdr:y>0.29059</cdr:y>
    </cdr:to>
    <cdr:sp macro="" textlink="">
      <cdr:nvSpPr>
        <cdr:cNvPr id="5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27130" y="1481667"/>
          <a:ext cx="546811" cy="20951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0000"/>
          </a:solidFill>
        </a:ln>
      </cdr:spPr>
      <cdr:txBody>
        <a:bodyPr xmlns:a="http://schemas.openxmlformats.org/drawingml/2006/main" wrap="square" lIns="27432" tIns="27432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s-AR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Gasto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4"/>
            <a:ext cx="4161567" cy="366111"/>
          </a:xfrm>
          <a:prstGeom prst="rect">
            <a:avLst/>
          </a:prstGeom>
        </p:spPr>
        <p:txBody>
          <a:bodyPr vert="horz" lIns="94869" tIns="47435" rIns="94869" bIns="474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437393" y="4"/>
            <a:ext cx="4161567" cy="366111"/>
          </a:xfrm>
          <a:prstGeom prst="rect">
            <a:avLst/>
          </a:prstGeom>
        </p:spPr>
        <p:txBody>
          <a:bodyPr vert="horz" lIns="94869" tIns="47435" rIns="94869" bIns="47435" rtlCol="0"/>
          <a:lstStyle>
            <a:lvl1pPr algn="r">
              <a:defRPr sz="1200"/>
            </a:lvl1pPr>
          </a:lstStyle>
          <a:p>
            <a:fld id="{33E5735D-B650-46F3-8FDE-DD044451FF48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6947922"/>
            <a:ext cx="4161567" cy="366111"/>
          </a:xfrm>
          <a:prstGeom prst="rect">
            <a:avLst/>
          </a:prstGeom>
        </p:spPr>
        <p:txBody>
          <a:bodyPr vert="horz" lIns="94869" tIns="47435" rIns="94869" bIns="474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437393" y="6947922"/>
            <a:ext cx="4161567" cy="366111"/>
          </a:xfrm>
          <a:prstGeom prst="rect">
            <a:avLst/>
          </a:prstGeom>
        </p:spPr>
        <p:txBody>
          <a:bodyPr vert="horz" lIns="94869" tIns="47435" rIns="94869" bIns="47435" rtlCol="0" anchor="b"/>
          <a:lstStyle>
            <a:lvl1pPr algn="r">
              <a:defRPr sz="1200"/>
            </a:lvl1pPr>
          </a:lstStyle>
          <a:p>
            <a:fld id="{F43AFE0F-D32C-447F-A890-86EF8D11F3D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4"/>
            <a:ext cx="4161567" cy="366111"/>
          </a:xfrm>
          <a:prstGeom prst="rect">
            <a:avLst/>
          </a:prstGeom>
        </p:spPr>
        <p:txBody>
          <a:bodyPr vert="horz" lIns="94869" tIns="47435" rIns="94869" bIns="47435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437393" y="4"/>
            <a:ext cx="4161567" cy="366111"/>
          </a:xfrm>
          <a:prstGeom prst="rect">
            <a:avLst/>
          </a:prstGeom>
        </p:spPr>
        <p:txBody>
          <a:bodyPr vert="horz" lIns="94869" tIns="47435" rIns="94869" bIns="47435" rtlCol="0"/>
          <a:lstStyle>
            <a:lvl1pPr algn="r">
              <a:defRPr sz="1200"/>
            </a:lvl1pPr>
          </a:lstStyle>
          <a:p>
            <a:fld id="{0840939D-5249-461D-9EAC-28561780E981}" type="datetimeFigureOut">
              <a:rPr lang="es-AR" smtClean="0"/>
              <a:pPr/>
              <a:t>8/10/2024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973388" y="550863"/>
            <a:ext cx="3654425" cy="2741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69" tIns="47435" rIns="94869" bIns="47435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59677" y="3475132"/>
            <a:ext cx="7681855" cy="3291489"/>
          </a:xfrm>
          <a:prstGeom prst="rect">
            <a:avLst/>
          </a:prstGeom>
        </p:spPr>
        <p:txBody>
          <a:bodyPr vert="horz" lIns="94869" tIns="47435" rIns="94869" bIns="4743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6947922"/>
            <a:ext cx="4161567" cy="366111"/>
          </a:xfrm>
          <a:prstGeom prst="rect">
            <a:avLst/>
          </a:prstGeom>
        </p:spPr>
        <p:txBody>
          <a:bodyPr vert="horz" lIns="94869" tIns="47435" rIns="94869" bIns="47435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437393" y="6947922"/>
            <a:ext cx="4161567" cy="366111"/>
          </a:xfrm>
          <a:prstGeom prst="rect">
            <a:avLst/>
          </a:prstGeom>
        </p:spPr>
        <p:txBody>
          <a:bodyPr vert="horz" lIns="94869" tIns="47435" rIns="94869" bIns="47435" rtlCol="0" anchor="b"/>
          <a:lstStyle>
            <a:lvl1pPr algn="r">
              <a:defRPr sz="1200"/>
            </a:lvl1pPr>
          </a:lstStyle>
          <a:p>
            <a:fld id="{5E365E5C-E67E-49BC-8337-8D9B00A64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13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65E5C-E67E-49BC-8337-8D9B00A64E0D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1408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2838" cy="2741612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008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2838" cy="2741612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0928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2838" cy="2741612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0590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2838" cy="2741612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2687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2838" cy="2741612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259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65E5C-E67E-49BC-8337-8D9B00A64E0D}" type="slidenum">
              <a:rPr lang="es-AR" smtClean="0"/>
              <a:pPr/>
              <a:t>15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46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Imagen con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Rectángulo"/>
          <p:cNvSpPr>
            <a:spLocks noChangeArrowheads="1"/>
          </p:cNvSpPr>
          <p:nvPr userDrawn="1"/>
        </p:nvSpPr>
        <p:spPr bwMode="auto">
          <a:xfrm>
            <a:off x="1" y="0"/>
            <a:ext cx="720725" cy="6858000"/>
          </a:xfrm>
          <a:prstGeom prst="rect">
            <a:avLst/>
          </a:prstGeom>
          <a:solidFill>
            <a:srgbClr val="61608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s-AR" altLang="es-AR"/>
          </a:p>
        </p:txBody>
      </p:sp>
      <p:sp>
        <p:nvSpPr>
          <p:cNvPr id="3" name="1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 altLang="es-AR"/>
              <a:t>Pág.  </a:t>
            </a:r>
            <a:fld id="{FB4F4CAA-42E3-4D2A-99ED-7D0DF70E6E1C}" type="slidenum">
              <a:rPr lang="es-AR" altLang="es-AR"/>
              <a:pPr>
                <a:defRPr/>
              </a:pPr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1359526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2303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48DBDDD-C8D3-4B37-8192-C2A3C8DC4C86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EE5AA12-65B9-4733-9CDF-964E3F4CCDA4}" type="datetimeFigureOut">
              <a:rPr lang="en-GB" smtClean="0"/>
              <a:pPr/>
              <a:t>08/10/2024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62" r:id="rId12"/>
    <p:sldLayoutId id="214748376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323528" y="127919"/>
            <a:ext cx="7776864" cy="1347629"/>
          </a:xfrm>
        </p:spPr>
        <p:txBody>
          <a:bodyPr/>
          <a:lstStyle/>
          <a:p>
            <a:pPr algn="ctr">
              <a:lnSpc>
                <a:spcPts val="3500"/>
              </a:lnSpc>
            </a:pPr>
            <a:br>
              <a:rPr lang="es-ES" sz="2200" b="1" dirty="0"/>
            </a:br>
            <a:br>
              <a:rPr lang="es-ES" sz="2200" b="1" dirty="0"/>
            </a:br>
            <a:br>
              <a:rPr lang="es-ES" sz="2200" b="1" dirty="0"/>
            </a:br>
            <a:br>
              <a:rPr lang="es-ES" sz="2200" b="1" dirty="0"/>
            </a:br>
            <a:br>
              <a:rPr lang="es-AR" sz="2000" b="1" dirty="0"/>
            </a:br>
            <a:r>
              <a:rPr lang="es-ES" sz="2800" b="1" dirty="0">
                <a:latin typeface="+mn-lt"/>
                <a:ea typeface="Verdana" pitchFamily="34" charset="0"/>
              </a:rPr>
              <a:t>Mesas de Diálogos para el Consenso</a:t>
            </a:r>
            <a:br>
              <a:rPr lang="es-ES" sz="2800" b="1" dirty="0">
                <a:latin typeface="+mn-lt"/>
                <a:ea typeface="Verdana" pitchFamily="34" charset="0"/>
              </a:rPr>
            </a:br>
            <a:r>
              <a:rPr lang="es-ES" sz="2200" b="1" dirty="0">
                <a:latin typeface="+mn-lt"/>
                <a:ea typeface="Verdana" pitchFamily="34" charset="0"/>
              </a:rPr>
              <a:t>Innovación y Sustentabilidad en la Seguridad Social,</a:t>
            </a:r>
            <a:br>
              <a:rPr lang="es-ES" sz="2200" b="1" dirty="0">
                <a:latin typeface="+mn-lt"/>
                <a:ea typeface="Verdana" pitchFamily="34" charset="0"/>
              </a:rPr>
            </a:br>
            <a:r>
              <a:rPr lang="es-ES" sz="2200" b="1" dirty="0">
                <a:latin typeface="+mn-lt"/>
                <a:ea typeface="Verdana" pitchFamily="34" charset="0"/>
              </a:rPr>
              <a:t>un Enfoque duradero, perspectivas y desafíos</a:t>
            </a:r>
            <a:endParaRPr lang="en-US" sz="2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CDF58E1-8174-4226-9480-6EB7AC40E499}"/>
              </a:ext>
            </a:extLst>
          </p:cNvPr>
          <p:cNvSpPr txBox="1"/>
          <p:nvPr/>
        </p:nvSpPr>
        <p:spPr>
          <a:xfrm>
            <a:off x="2971318" y="2124053"/>
            <a:ext cx="531033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AR" sz="2200" b="1" dirty="0">
                <a:solidFill>
                  <a:srgbClr val="BC1809"/>
                </a:solidFill>
              </a:rPr>
              <a:t>Javier A. Curcio</a:t>
            </a:r>
          </a:p>
          <a:p>
            <a:pPr algn="r"/>
            <a:r>
              <a:rPr lang="es-AR" dirty="0">
                <a:solidFill>
                  <a:srgbClr val="BC1809"/>
                </a:solidFill>
              </a:rPr>
              <a:t>Director Departamento de Economía FCE-UBA</a:t>
            </a:r>
          </a:p>
          <a:p>
            <a:pPr algn="r"/>
            <a:r>
              <a:rPr lang="es-AR" dirty="0">
                <a:solidFill>
                  <a:srgbClr val="BC1809"/>
                </a:solidFill>
              </a:rPr>
              <a:t>Profesor e Investigador IIEP UBA-CONICET</a:t>
            </a:r>
          </a:p>
          <a:p>
            <a:pPr algn="r"/>
            <a:r>
              <a:rPr lang="es-AR" dirty="0">
                <a:solidFill>
                  <a:srgbClr val="BC1809"/>
                </a:solidFill>
              </a:rPr>
              <a:t>javiercurcio@gmail.com - jcurcio@economicas.uba.ar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8E6CFA7-0935-459B-9585-B42006B1E4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39" b="8167"/>
          <a:stretch/>
        </p:blipFill>
        <p:spPr>
          <a:xfrm>
            <a:off x="521452" y="4927088"/>
            <a:ext cx="7390624" cy="112040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303A3572-9780-42EC-86FE-5374DB82FF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0" b="75365"/>
          <a:stretch/>
        </p:blipFill>
        <p:spPr>
          <a:xfrm>
            <a:off x="207667" y="3717032"/>
            <a:ext cx="8073987" cy="1224000"/>
          </a:xfrm>
          <a:prstGeom prst="rect">
            <a:avLst/>
          </a:prstGeom>
        </p:spPr>
      </p:pic>
      <p:sp>
        <p:nvSpPr>
          <p:cNvPr id="13" name="3 Título">
            <a:extLst>
              <a:ext uri="{FF2B5EF4-FFF2-40B4-BE49-F238E27FC236}">
                <a16:creationId xmlns:a16="http://schemas.microsoft.com/office/drawing/2014/main" id="{7C1B35F7-FD21-414B-8A69-9763E870528F}"/>
              </a:ext>
            </a:extLst>
          </p:cNvPr>
          <p:cNvSpPr txBox="1">
            <a:spLocks/>
          </p:cNvSpPr>
          <p:nvPr/>
        </p:nvSpPr>
        <p:spPr>
          <a:xfrm>
            <a:off x="323528" y="6237312"/>
            <a:ext cx="7776864" cy="432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br>
              <a:rPr lang="es-ES" sz="2200" b="1" dirty="0"/>
            </a:br>
            <a:br>
              <a:rPr lang="es-ES" sz="2200" b="1" dirty="0"/>
            </a:br>
            <a:br>
              <a:rPr lang="es-ES" sz="2200" b="1" dirty="0"/>
            </a:br>
            <a:br>
              <a:rPr lang="es-ES" sz="2200" b="1" dirty="0"/>
            </a:br>
            <a:br>
              <a:rPr lang="es-AR" sz="2000" b="1" dirty="0"/>
            </a:br>
            <a:r>
              <a:rPr lang="es-AR" sz="2400" b="1" dirty="0">
                <a:latin typeface="+mn-lt"/>
                <a:ea typeface="Verdana" pitchFamily="34" charset="0"/>
              </a:rPr>
              <a:t>Ciudad Autónoma de Buenos Aires, 8 de octubre 2024</a:t>
            </a:r>
            <a:endParaRPr lang="en-US" sz="2400" b="1" dirty="0">
              <a:latin typeface="+mn-lt"/>
              <a:ea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ChangeArrowheads="1"/>
          </p:cNvSpPr>
          <p:nvPr/>
        </p:nvSpPr>
        <p:spPr bwMode="auto">
          <a:xfrm>
            <a:off x="-126992" y="88923"/>
            <a:ext cx="8656762" cy="864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57200" algn="ctr">
              <a:spcAft>
                <a:spcPts val="300"/>
              </a:spcAft>
              <a:buClr>
                <a:schemeClr val="tx2"/>
              </a:buClr>
              <a:buSzPct val="70000"/>
              <a:buFont typeface="Times New Roman" pitchFamily="18" charset="0"/>
              <a:buNone/>
            </a:pPr>
            <a:r>
              <a:rPr lang="es-MX" sz="2300" b="1" dirty="0">
                <a:solidFill>
                  <a:srgbClr val="660033"/>
                </a:solidFill>
                <a:latin typeface="Calibri" pitchFamily="34" charset="0"/>
              </a:rPr>
              <a:t>Gasto y financiamiento del sistema previsional nacional en Argentina</a:t>
            </a:r>
            <a:br>
              <a:rPr lang="es-MX" sz="2400" b="1" dirty="0">
                <a:solidFill>
                  <a:srgbClr val="660033"/>
                </a:solidFill>
                <a:latin typeface="Calibri" pitchFamily="34" charset="0"/>
              </a:rPr>
            </a:br>
            <a:r>
              <a:rPr lang="es-MX" sz="2000" b="1" dirty="0">
                <a:solidFill>
                  <a:srgbClr val="660033"/>
                </a:solidFill>
                <a:latin typeface="Calibri" pitchFamily="34" charset="0"/>
              </a:rPr>
              <a:t>1944-2016  -  En % del PIB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35496" y="6381328"/>
            <a:ext cx="8352928" cy="28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57200">
              <a:spcAft>
                <a:spcPts val="300"/>
              </a:spcAft>
              <a:buClr>
                <a:schemeClr val="tx2"/>
              </a:buClr>
              <a:buSzPct val="70000"/>
              <a:buFont typeface="Times New Roman" pitchFamily="18" charset="0"/>
              <a:buNone/>
            </a:pPr>
            <a:r>
              <a:rPr lang="es-MX" sz="1400" dirty="0">
                <a:solidFill>
                  <a:srgbClr val="660033"/>
                </a:solidFill>
                <a:latin typeface="Calibri" pitchFamily="34" charset="0"/>
              </a:rPr>
              <a:t>Fuente: </a:t>
            </a:r>
            <a:r>
              <a:rPr lang="es-MX" sz="1400" dirty="0" err="1">
                <a:solidFill>
                  <a:srgbClr val="660033"/>
                </a:solidFill>
                <a:latin typeface="Calibri" pitchFamily="34" charset="0"/>
              </a:rPr>
              <a:t>Cetrángolo</a:t>
            </a:r>
            <a:r>
              <a:rPr lang="es-MX" sz="1400" dirty="0">
                <a:solidFill>
                  <a:srgbClr val="660033"/>
                </a:solidFill>
                <a:latin typeface="Calibri" pitchFamily="34" charset="0"/>
              </a:rPr>
              <a:t> y </a:t>
            </a:r>
            <a:r>
              <a:rPr lang="es-MX" sz="1400" dirty="0" err="1">
                <a:solidFill>
                  <a:srgbClr val="660033"/>
                </a:solidFill>
                <a:latin typeface="Calibri" pitchFamily="34" charset="0"/>
              </a:rPr>
              <a:t>Grushka</a:t>
            </a:r>
            <a:r>
              <a:rPr lang="es-MX" sz="1400" dirty="0">
                <a:solidFill>
                  <a:srgbClr val="660033"/>
                </a:solidFill>
                <a:latin typeface="Calibri" pitchFamily="34" charset="0"/>
              </a:rPr>
              <a:t> (2020).</a:t>
            </a:r>
          </a:p>
        </p:txBody>
      </p:sp>
      <p:graphicFrame>
        <p:nvGraphicFramePr>
          <p:cNvPr id="5" name="1 Gráfico"/>
          <p:cNvGraphicFramePr>
            <a:graphicFrameLocks noGrp="1"/>
          </p:cNvGraphicFramePr>
          <p:nvPr>
            <p:extLst/>
          </p:nvPr>
        </p:nvGraphicFramePr>
        <p:xfrm>
          <a:off x="178818" y="1180709"/>
          <a:ext cx="8153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Line 4">
            <a:extLst>
              <a:ext uri="{FF2B5EF4-FFF2-40B4-BE49-F238E27FC236}">
                <a16:creationId xmlns:a16="http://schemas.microsoft.com/office/drawing/2014/main" id="{DA0B4B84-A589-4F66-93BD-D778FD45A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727" y="980728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4675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53376" y="5982379"/>
            <a:ext cx="8362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/>
              <a:t>Fuente: Elaboración propia sobre datos obtenidos del Mensaje PLP APN 2025, Presupuesto Abierto, Cuenta de Inversión, INDEC y REM BCRA. Notas: (1): Cierre definitivo Cuenta de Inversión 2023. (2) y (5): Mensaje PLP APN 2025. (3): Presupuesto Abierto. (4): En relación con el cierre estimado Mensaje PLP APN 2025.(6): Los datos de cierre estimado y devengado 2024 fueron extraídos de https://www.presupuestoabierto.gob.ar/sici/analisis-transversal-niniez.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E7A4626-5AC7-40A5-82BF-2D3562449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46" y="1124744"/>
            <a:ext cx="8155070" cy="4878772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6DA533B9-313F-4F83-9FFD-DB35C8705888}"/>
              </a:ext>
            </a:extLst>
          </p:cNvPr>
          <p:cNvSpPr/>
          <p:nvPr/>
        </p:nvSpPr>
        <p:spPr>
          <a:xfrm>
            <a:off x="106499" y="4581128"/>
            <a:ext cx="8254217" cy="1401251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F9252B86-BCD4-4EF6-95B5-04AEA67C1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6" y="116632"/>
            <a:ext cx="8362187" cy="85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15000"/>
              </a:spcBef>
            </a:pPr>
            <a:r>
              <a:rPr lang="es-ES" altLang="es-AR" sz="2300" b="1" dirty="0">
                <a:solidFill>
                  <a:srgbClr val="660033"/>
                </a:solidFill>
                <a:latin typeface="Calibri" pitchFamily="34" charset="0"/>
                <a:cs typeface="+mn-cs"/>
              </a:rPr>
              <a:t>Programación de gastos Seguridad Social APN 2023-2025</a:t>
            </a:r>
          </a:p>
          <a:p>
            <a:pPr algn="ctr">
              <a:spcBef>
                <a:spcPct val="15000"/>
              </a:spcBef>
            </a:pPr>
            <a:r>
              <a:rPr lang="es-ES" altLang="es-AR" sz="2300" b="1" dirty="0">
                <a:solidFill>
                  <a:srgbClr val="660033"/>
                </a:solidFill>
                <a:latin typeface="Calibri" pitchFamily="34" charset="0"/>
                <a:cs typeface="+mn-cs"/>
              </a:rPr>
              <a:t>(supuestos mensaje Proyecto de Ley de Presupuesto)</a:t>
            </a: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781C0029-FEDA-4238-9E13-A17AE2B31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727" y="980728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8469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144463" y="188914"/>
            <a:ext cx="824396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57200" algn="ctr">
              <a:spcAft>
                <a:spcPts val="300"/>
              </a:spcAft>
              <a:buClr>
                <a:srgbClr val="464646"/>
              </a:buClr>
              <a:buSzPct val="70000"/>
              <a:buFont typeface="Times New Roman" pitchFamily="18" charset="0"/>
              <a:buNone/>
            </a:pPr>
            <a:endParaRPr lang="es-AR" sz="24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CBFAA10-E724-41F9-9C00-A01A904FD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44624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Reflexiones finales</a:t>
            </a: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33CFBC8C-FAFB-453F-9FAE-1278921C4F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76" y="692696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7" name="1 Rectángulo">
            <a:extLst>
              <a:ext uri="{FF2B5EF4-FFF2-40B4-BE49-F238E27FC236}">
                <a16:creationId xmlns:a16="http://schemas.microsoft.com/office/drawing/2014/main" id="{71ADB315-C470-4D3D-9665-ECB411705A81}"/>
              </a:ext>
            </a:extLst>
          </p:cNvPr>
          <p:cNvSpPr/>
          <p:nvPr/>
        </p:nvSpPr>
        <p:spPr>
          <a:xfrm>
            <a:off x="467544" y="944785"/>
            <a:ext cx="74168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/>
              <a:t>Nuevos riesgos asociados al envejecimiento, la digitalización y la crisis climática condiciona la protección social a futuro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2019720-1B89-4AFF-BA66-443DEFA121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154" t="31909" r="37692" b="17493"/>
          <a:stretch/>
        </p:blipFill>
        <p:spPr bwMode="auto">
          <a:xfrm>
            <a:off x="759430" y="1882244"/>
            <a:ext cx="4878218" cy="44566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999DD59-C65F-4360-993B-CB6120B6ED99}"/>
              </a:ext>
            </a:extLst>
          </p:cNvPr>
          <p:cNvSpPr txBox="1"/>
          <p:nvPr/>
        </p:nvSpPr>
        <p:spPr>
          <a:xfrm>
            <a:off x="5580112" y="2204864"/>
            <a:ext cx="2593082" cy="374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r">
              <a:lnSpc>
                <a:spcPct val="90000"/>
              </a:lnSpc>
              <a:spcBef>
                <a:spcPts val="1595"/>
              </a:spcBef>
              <a:buClr>
                <a:srgbClr val="000000"/>
              </a:buClr>
              <a:tabLst>
                <a:tab pos="241300" algn="l"/>
              </a:tabLst>
            </a:pPr>
            <a:r>
              <a:rPr lang="es-ES" sz="2200" dirty="0">
                <a:solidFill>
                  <a:srgbClr val="345473"/>
                </a:solidFill>
                <a:cs typeface="Segoe UI"/>
              </a:rPr>
              <a:t>Se requieren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políticas </a:t>
            </a:r>
            <a:r>
              <a:rPr lang="es-ES" sz="2200" dirty="0">
                <a:solidFill>
                  <a:srgbClr val="345473"/>
                </a:solidFill>
                <a:cs typeface="Segoe UI"/>
              </a:rPr>
              <a:t>que </a:t>
            </a:r>
            <a:r>
              <a:rPr lang="es-ES" sz="2200" spc="-15" dirty="0">
                <a:solidFill>
                  <a:srgbClr val="345473"/>
                </a:solidFill>
                <a:cs typeface="Segoe UI"/>
              </a:rPr>
              <a:t>ofrezcan</a:t>
            </a:r>
            <a:r>
              <a:rPr lang="es-ES" sz="2200" spc="-10" dirty="0">
                <a:solidFill>
                  <a:srgbClr val="345473"/>
                </a:solidFill>
                <a:cs typeface="Segoe UI"/>
              </a:rPr>
              <a:t> protección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 social</a:t>
            </a:r>
            <a:r>
              <a:rPr lang="es-ES" sz="2200" dirty="0">
                <a:solidFill>
                  <a:srgbClr val="345473"/>
                </a:solidFill>
                <a:cs typeface="Segoe UI"/>
              </a:rPr>
              <a:t>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universal</a:t>
            </a:r>
            <a:r>
              <a:rPr lang="es-ES" sz="2200" dirty="0">
                <a:solidFill>
                  <a:srgbClr val="345473"/>
                </a:solidFill>
                <a:cs typeface="Segoe UI"/>
              </a:rPr>
              <a:t> y</a:t>
            </a:r>
            <a:r>
              <a:rPr lang="es-ES" sz="2200" spc="495" dirty="0">
                <a:solidFill>
                  <a:srgbClr val="345473"/>
                </a:solidFill>
                <a:cs typeface="Segoe UI"/>
              </a:rPr>
              <a:t>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sostenible,</a:t>
            </a:r>
            <a:br>
              <a:rPr lang="es-ES" sz="2200" spc="-5" dirty="0">
                <a:solidFill>
                  <a:srgbClr val="345473"/>
                </a:solidFill>
                <a:cs typeface="Segoe UI"/>
              </a:rPr>
            </a:br>
            <a:r>
              <a:rPr lang="es-ES" sz="2200" spc="-5" dirty="0">
                <a:solidFill>
                  <a:srgbClr val="345473"/>
                </a:solidFill>
                <a:cs typeface="Segoe UI"/>
              </a:rPr>
              <a:t> </a:t>
            </a:r>
            <a:r>
              <a:rPr lang="es-ES" sz="2200" spc="-10" dirty="0">
                <a:solidFill>
                  <a:srgbClr val="345473"/>
                </a:solidFill>
                <a:cs typeface="Segoe UI"/>
              </a:rPr>
              <a:t>dentro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de </a:t>
            </a:r>
            <a:r>
              <a:rPr lang="es-ES" sz="2200" dirty="0">
                <a:solidFill>
                  <a:srgbClr val="345473"/>
                </a:solidFill>
                <a:cs typeface="Segoe UI"/>
              </a:rPr>
              <a:t>un </a:t>
            </a:r>
            <a:r>
              <a:rPr lang="es-ES" sz="2200" spc="-10" dirty="0">
                <a:solidFill>
                  <a:srgbClr val="345473"/>
                </a:solidFill>
                <a:cs typeface="Segoe UI"/>
              </a:rPr>
              <a:t>marco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de </a:t>
            </a:r>
            <a:r>
              <a:rPr lang="es-ES" sz="2200" dirty="0">
                <a:solidFill>
                  <a:srgbClr val="345473"/>
                </a:solidFill>
                <a:cs typeface="Segoe UI"/>
              </a:rPr>
              <a:t>Estado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de </a:t>
            </a:r>
            <a:r>
              <a:rPr lang="es-ES" sz="2200" spc="-20" dirty="0">
                <a:solidFill>
                  <a:srgbClr val="345473"/>
                </a:solidFill>
                <a:cs typeface="Segoe UI"/>
              </a:rPr>
              <a:t>Bienestar, </a:t>
            </a:r>
            <a:r>
              <a:rPr lang="es-ES" sz="2200" spc="-15" dirty="0">
                <a:solidFill>
                  <a:srgbClr val="345473"/>
                </a:solidFill>
                <a:cs typeface="Segoe UI"/>
              </a:rPr>
              <a:t> </a:t>
            </a:r>
            <a:r>
              <a:rPr lang="es-ES" sz="2200" spc="-10" dirty="0">
                <a:solidFill>
                  <a:srgbClr val="345473"/>
                </a:solidFill>
                <a:cs typeface="Segoe UI"/>
              </a:rPr>
              <a:t>para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todas las </a:t>
            </a:r>
            <a:r>
              <a:rPr lang="es-ES" sz="2200" spc="-10" dirty="0">
                <a:solidFill>
                  <a:srgbClr val="345473"/>
                </a:solidFill>
                <a:cs typeface="Segoe UI"/>
              </a:rPr>
              <a:t>etapas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de la vida </a:t>
            </a:r>
            <a:r>
              <a:rPr lang="es-ES" sz="2200" dirty="0">
                <a:solidFill>
                  <a:srgbClr val="345473"/>
                </a:solidFill>
                <a:cs typeface="Segoe UI"/>
              </a:rPr>
              <a:t>y que 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sean </a:t>
            </a:r>
            <a:r>
              <a:rPr lang="es-ES" sz="2200" dirty="0">
                <a:solidFill>
                  <a:srgbClr val="345473"/>
                </a:solidFill>
                <a:cs typeface="Segoe UI"/>
              </a:rPr>
              <a:t> </a:t>
            </a:r>
            <a:r>
              <a:rPr lang="es-ES" sz="2200" spc="-10" dirty="0">
                <a:solidFill>
                  <a:srgbClr val="345473"/>
                </a:solidFill>
                <a:cs typeface="Segoe UI"/>
              </a:rPr>
              <a:t>resilientes</a:t>
            </a:r>
            <a:r>
              <a:rPr lang="es-ES" sz="2200" spc="-5" dirty="0">
                <a:solidFill>
                  <a:srgbClr val="345473"/>
                </a:solidFill>
                <a:cs typeface="Segoe UI"/>
              </a:rPr>
              <a:t> ante</a:t>
            </a:r>
            <a:r>
              <a:rPr lang="es-ES" sz="2200" spc="-20" dirty="0">
                <a:solidFill>
                  <a:srgbClr val="345473"/>
                </a:solidFill>
                <a:cs typeface="Segoe UI"/>
              </a:rPr>
              <a:t> las </a:t>
            </a:r>
            <a:r>
              <a:rPr lang="es-ES" sz="2200" spc="-10" dirty="0">
                <a:solidFill>
                  <a:srgbClr val="345473"/>
                </a:solidFill>
                <a:cs typeface="Segoe UI"/>
              </a:rPr>
              <a:t>emergencias.</a:t>
            </a:r>
            <a:endParaRPr lang="es-ES" sz="2200" dirty="0">
              <a:cs typeface="Segoe UI"/>
            </a:endParaRPr>
          </a:p>
        </p:txBody>
      </p:sp>
      <p:sp>
        <p:nvSpPr>
          <p:cNvPr id="12" name="object 36">
            <a:extLst>
              <a:ext uri="{FF2B5EF4-FFF2-40B4-BE49-F238E27FC236}">
                <a16:creationId xmlns:a16="http://schemas.microsoft.com/office/drawing/2014/main" id="{FC038E0D-FE84-4BE9-9A2F-A14C2CD14335}"/>
              </a:ext>
            </a:extLst>
          </p:cNvPr>
          <p:cNvSpPr txBox="1"/>
          <p:nvPr/>
        </p:nvSpPr>
        <p:spPr>
          <a:xfrm>
            <a:off x="317907" y="6441092"/>
            <a:ext cx="45421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20"/>
              </a:spcBef>
            </a:pPr>
            <a:r>
              <a:rPr sz="1400" dirty="0">
                <a:cs typeface="Calibri"/>
              </a:rPr>
              <a:t>Fuente:</a:t>
            </a:r>
            <a:r>
              <a:rPr sz="1400" spc="-4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C</a:t>
            </a:r>
            <a:r>
              <a:rPr lang="es-ES" sz="1400" spc="-5" dirty="0">
                <a:cs typeface="Calibri"/>
              </a:rPr>
              <a:t>EPAL (2023).</a:t>
            </a:r>
            <a:endParaRPr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2488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CBFAA10-E724-41F9-9C00-A01A904FD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44624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Reflexiones finales</a:t>
            </a: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33CFBC8C-FAFB-453F-9FAE-1278921C4F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76" y="620688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7" name="1 Rectángulo">
            <a:extLst>
              <a:ext uri="{FF2B5EF4-FFF2-40B4-BE49-F238E27FC236}">
                <a16:creationId xmlns:a16="http://schemas.microsoft.com/office/drawing/2014/main" id="{71ADB315-C470-4D3D-9665-ECB411705A81}"/>
              </a:ext>
            </a:extLst>
          </p:cNvPr>
          <p:cNvSpPr/>
          <p:nvPr/>
        </p:nvSpPr>
        <p:spPr>
          <a:xfrm>
            <a:off x="626014" y="632882"/>
            <a:ext cx="74168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/>
              <a:t>Desafíos y ejes estratégicos de los sistemas de protección social:</a:t>
            </a:r>
          </a:p>
          <a:p>
            <a:pPr algn="ctr"/>
            <a:r>
              <a:rPr lang="es-ES" sz="2000" b="1" dirty="0"/>
              <a:t>avanzar hacia un Estado de bienestar con mirada de futuro</a:t>
            </a:r>
          </a:p>
        </p:txBody>
      </p:sp>
      <p:sp>
        <p:nvSpPr>
          <p:cNvPr id="12" name="object 36">
            <a:extLst>
              <a:ext uri="{FF2B5EF4-FFF2-40B4-BE49-F238E27FC236}">
                <a16:creationId xmlns:a16="http://schemas.microsoft.com/office/drawing/2014/main" id="{FC038E0D-FE84-4BE9-9A2F-A14C2CD14335}"/>
              </a:ext>
            </a:extLst>
          </p:cNvPr>
          <p:cNvSpPr txBox="1"/>
          <p:nvPr/>
        </p:nvSpPr>
        <p:spPr>
          <a:xfrm>
            <a:off x="141320" y="6597352"/>
            <a:ext cx="45421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20"/>
              </a:spcBef>
            </a:pPr>
            <a:r>
              <a:rPr sz="1400" dirty="0">
                <a:cs typeface="Calibri"/>
              </a:rPr>
              <a:t>Fuente:</a:t>
            </a:r>
            <a:r>
              <a:rPr sz="1400" spc="-4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C</a:t>
            </a:r>
            <a:r>
              <a:rPr lang="es-ES" sz="1400" spc="-5" dirty="0">
                <a:cs typeface="Calibri"/>
              </a:rPr>
              <a:t>EPAL (2023).</a:t>
            </a:r>
            <a:endParaRPr sz="1400" dirty="0">
              <a:cs typeface="Calibri"/>
            </a:endParaRPr>
          </a:p>
        </p:txBody>
      </p:sp>
      <p:grpSp>
        <p:nvGrpSpPr>
          <p:cNvPr id="13" name="object 3">
            <a:extLst>
              <a:ext uri="{FF2B5EF4-FFF2-40B4-BE49-F238E27FC236}">
                <a16:creationId xmlns:a16="http://schemas.microsoft.com/office/drawing/2014/main" id="{F47D7467-F808-497B-A732-D352017A9558}"/>
              </a:ext>
            </a:extLst>
          </p:cNvPr>
          <p:cNvGrpSpPr/>
          <p:nvPr/>
        </p:nvGrpSpPr>
        <p:grpSpPr>
          <a:xfrm>
            <a:off x="141321" y="1340768"/>
            <a:ext cx="1766383" cy="4568190"/>
            <a:chOff x="1581658" y="1407922"/>
            <a:chExt cx="1986280" cy="4568190"/>
          </a:xfrm>
        </p:grpSpPr>
        <p:sp>
          <p:nvSpPr>
            <p:cNvPr id="14" name="object 4">
              <a:extLst>
                <a:ext uri="{FF2B5EF4-FFF2-40B4-BE49-F238E27FC236}">
                  <a16:creationId xmlns:a16="http://schemas.microsoft.com/office/drawing/2014/main" id="{9C2B3384-405F-4269-BCBD-6542C504511A}"/>
                </a:ext>
              </a:extLst>
            </p:cNvPr>
            <p:cNvSpPr/>
            <p:nvPr/>
          </p:nvSpPr>
          <p:spPr>
            <a:xfrm>
              <a:off x="1588008" y="1414272"/>
              <a:ext cx="1973580" cy="4555490"/>
            </a:xfrm>
            <a:custGeom>
              <a:avLst/>
              <a:gdLst/>
              <a:ahLst/>
              <a:cxnLst/>
              <a:rect l="l" t="t" r="r" b="b"/>
              <a:pathLst>
                <a:path w="1973579" h="4555490">
                  <a:moveTo>
                    <a:pt x="1973579" y="0"/>
                  </a:moveTo>
                  <a:lnTo>
                    <a:pt x="328929" y="0"/>
                  </a:lnTo>
                  <a:lnTo>
                    <a:pt x="280335" y="3567"/>
                  </a:lnTo>
                  <a:lnTo>
                    <a:pt x="233950" y="13930"/>
                  </a:lnTo>
                  <a:lnTo>
                    <a:pt x="190284" y="30580"/>
                  </a:lnTo>
                  <a:lnTo>
                    <a:pt x="149847" y="53006"/>
                  </a:lnTo>
                  <a:lnTo>
                    <a:pt x="113149" y="80698"/>
                  </a:lnTo>
                  <a:lnTo>
                    <a:pt x="80698" y="113149"/>
                  </a:lnTo>
                  <a:lnTo>
                    <a:pt x="53006" y="149847"/>
                  </a:lnTo>
                  <a:lnTo>
                    <a:pt x="30580" y="190284"/>
                  </a:lnTo>
                  <a:lnTo>
                    <a:pt x="13930" y="233950"/>
                  </a:lnTo>
                  <a:lnTo>
                    <a:pt x="3567" y="280335"/>
                  </a:lnTo>
                  <a:lnTo>
                    <a:pt x="0" y="328929"/>
                  </a:lnTo>
                  <a:lnTo>
                    <a:pt x="0" y="4555236"/>
                  </a:lnTo>
                  <a:lnTo>
                    <a:pt x="1644650" y="4555236"/>
                  </a:lnTo>
                  <a:lnTo>
                    <a:pt x="1693244" y="4551669"/>
                  </a:lnTo>
                  <a:lnTo>
                    <a:pt x="1739629" y="4541309"/>
                  </a:lnTo>
                  <a:lnTo>
                    <a:pt x="1783295" y="4524664"/>
                  </a:lnTo>
                  <a:lnTo>
                    <a:pt x="1823732" y="4502242"/>
                  </a:lnTo>
                  <a:lnTo>
                    <a:pt x="1860430" y="4474554"/>
                  </a:lnTo>
                  <a:lnTo>
                    <a:pt x="1892881" y="4442107"/>
                  </a:lnTo>
                  <a:lnTo>
                    <a:pt x="1920573" y="4405410"/>
                  </a:lnTo>
                  <a:lnTo>
                    <a:pt x="1942999" y="4364973"/>
                  </a:lnTo>
                  <a:lnTo>
                    <a:pt x="1959649" y="4321304"/>
                  </a:lnTo>
                  <a:lnTo>
                    <a:pt x="1970012" y="4274912"/>
                  </a:lnTo>
                  <a:lnTo>
                    <a:pt x="1973579" y="4226306"/>
                  </a:lnTo>
                  <a:lnTo>
                    <a:pt x="1973579" y="0"/>
                  </a:lnTo>
                  <a:close/>
                </a:path>
              </a:pathLst>
            </a:custGeom>
            <a:solidFill>
              <a:srgbClr val="3454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5">
              <a:extLst>
                <a:ext uri="{FF2B5EF4-FFF2-40B4-BE49-F238E27FC236}">
                  <a16:creationId xmlns:a16="http://schemas.microsoft.com/office/drawing/2014/main" id="{542A87D0-FBFC-4C22-94BC-2A254ED5A567}"/>
                </a:ext>
              </a:extLst>
            </p:cNvPr>
            <p:cNvSpPr/>
            <p:nvPr/>
          </p:nvSpPr>
          <p:spPr>
            <a:xfrm>
              <a:off x="1588008" y="1414272"/>
              <a:ext cx="1973580" cy="4555490"/>
            </a:xfrm>
            <a:custGeom>
              <a:avLst/>
              <a:gdLst/>
              <a:ahLst/>
              <a:cxnLst/>
              <a:rect l="l" t="t" r="r" b="b"/>
              <a:pathLst>
                <a:path w="1973579" h="4555490">
                  <a:moveTo>
                    <a:pt x="328929" y="0"/>
                  </a:moveTo>
                  <a:lnTo>
                    <a:pt x="1973579" y="0"/>
                  </a:lnTo>
                  <a:lnTo>
                    <a:pt x="1973579" y="4226306"/>
                  </a:lnTo>
                  <a:lnTo>
                    <a:pt x="1970012" y="4274912"/>
                  </a:lnTo>
                  <a:lnTo>
                    <a:pt x="1959649" y="4321304"/>
                  </a:lnTo>
                  <a:lnTo>
                    <a:pt x="1942999" y="4364973"/>
                  </a:lnTo>
                  <a:lnTo>
                    <a:pt x="1920573" y="4405410"/>
                  </a:lnTo>
                  <a:lnTo>
                    <a:pt x="1892881" y="4442107"/>
                  </a:lnTo>
                  <a:lnTo>
                    <a:pt x="1860430" y="4474554"/>
                  </a:lnTo>
                  <a:lnTo>
                    <a:pt x="1823732" y="4502242"/>
                  </a:lnTo>
                  <a:lnTo>
                    <a:pt x="1783295" y="4524664"/>
                  </a:lnTo>
                  <a:lnTo>
                    <a:pt x="1739629" y="4541309"/>
                  </a:lnTo>
                  <a:lnTo>
                    <a:pt x="1693244" y="4551669"/>
                  </a:lnTo>
                  <a:lnTo>
                    <a:pt x="1644650" y="4555236"/>
                  </a:lnTo>
                  <a:lnTo>
                    <a:pt x="0" y="4555236"/>
                  </a:lnTo>
                  <a:lnTo>
                    <a:pt x="0" y="328929"/>
                  </a:lnTo>
                  <a:lnTo>
                    <a:pt x="3567" y="280335"/>
                  </a:lnTo>
                  <a:lnTo>
                    <a:pt x="13930" y="233950"/>
                  </a:lnTo>
                  <a:lnTo>
                    <a:pt x="30580" y="190284"/>
                  </a:lnTo>
                  <a:lnTo>
                    <a:pt x="53006" y="149847"/>
                  </a:lnTo>
                  <a:lnTo>
                    <a:pt x="80698" y="113149"/>
                  </a:lnTo>
                  <a:lnTo>
                    <a:pt x="113149" y="80698"/>
                  </a:lnTo>
                  <a:lnTo>
                    <a:pt x="149847" y="53006"/>
                  </a:lnTo>
                  <a:lnTo>
                    <a:pt x="190284" y="30580"/>
                  </a:lnTo>
                  <a:lnTo>
                    <a:pt x="233950" y="13930"/>
                  </a:lnTo>
                  <a:lnTo>
                    <a:pt x="280335" y="3567"/>
                  </a:lnTo>
                  <a:lnTo>
                    <a:pt x="328929" y="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6">
            <a:extLst>
              <a:ext uri="{FF2B5EF4-FFF2-40B4-BE49-F238E27FC236}">
                <a16:creationId xmlns:a16="http://schemas.microsoft.com/office/drawing/2014/main" id="{889DD2FE-1D67-43E3-AB63-B36AF18150A1}"/>
              </a:ext>
            </a:extLst>
          </p:cNvPr>
          <p:cNvSpPr txBox="1"/>
          <p:nvPr/>
        </p:nvSpPr>
        <p:spPr>
          <a:xfrm>
            <a:off x="178439" y="2876029"/>
            <a:ext cx="155421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Segoe UI"/>
                <a:cs typeface="Segoe UI"/>
              </a:rPr>
              <a:t>Pr</a:t>
            </a:r>
            <a:r>
              <a:rPr sz="2400" b="1" spc="-10" dirty="0">
                <a:solidFill>
                  <a:srgbClr val="FFFFFF"/>
                </a:solidFill>
                <a:latin typeface="Segoe UI"/>
                <a:cs typeface="Segoe UI"/>
              </a:rPr>
              <a:t>ot</a:t>
            </a:r>
            <a:r>
              <a:rPr sz="2400" b="1" dirty="0">
                <a:solidFill>
                  <a:srgbClr val="FFFFFF"/>
                </a:solidFill>
                <a:latin typeface="Segoe UI"/>
                <a:cs typeface="Segoe UI"/>
              </a:rPr>
              <a:t>ección  social y </a:t>
            </a:r>
            <a:r>
              <a:rPr sz="2400" b="1" spc="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Segoe UI"/>
                <a:cs typeface="Segoe UI"/>
              </a:rPr>
              <a:t>mirada </a:t>
            </a:r>
            <a:r>
              <a:rPr sz="2400" b="1" spc="-5" dirty="0">
                <a:solidFill>
                  <a:srgbClr val="FFFFFF"/>
                </a:solidFill>
                <a:latin typeface="Segoe UI"/>
                <a:cs typeface="Segoe UI"/>
              </a:rPr>
              <a:t>de </a:t>
            </a:r>
            <a:r>
              <a:rPr sz="2400" b="1" spc="-65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Segoe UI"/>
                <a:cs typeface="Segoe UI"/>
              </a:rPr>
              <a:t>futuro</a:t>
            </a:r>
            <a:endParaRPr sz="2400" dirty="0">
              <a:latin typeface="Segoe UI"/>
              <a:cs typeface="Segoe UI"/>
            </a:endParaRPr>
          </a:p>
        </p:txBody>
      </p:sp>
      <p:sp>
        <p:nvSpPr>
          <p:cNvPr id="17" name="object 7">
            <a:extLst>
              <a:ext uri="{FF2B5EF4-FFF2-40B4-BE49-F238E27FC236}">
                <a16:creationId xmlns:a16="http://schemas.microsoft.com/office/drawing/2014/main" id="{51B24EFF-D6AB-42E1-813E-A602485E91BC}"/>
              </a:ext>
            </a:extLst>
          </p:cNvPr>
          <p:cNvSpPr txBox="1"/>
          <p:nvPr/>
        </p:nvSpPr>
        <p:spPr>
          <a:xfrm>
            <a:off x="1996997" y="1363882"/>
            <a:ext cx="2424194" cy="818515"/>
          </a:xfrm>
          <a:prstGeom prst="rect">
            <a:avLst/>
          </a:prstGeom>
          <a:solidFill>
            <a:srgbClr val="D1DADD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2100"/>
              </a:spcBef>
            </a:pP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Enfoque</a:t>
            </a:r>
            <a:r>
              <a:rPr sz="1600" spc="-5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de</a:t>
            </a:r>
            <a:r>
              <a:rPr sz="1600" spc="-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ciclo </a:t>
            </a: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de</a:t>
            </a:r>
            <a:r>
              <a:rPr sz="1600" spc="-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vida</a:t>
            </a:r>
            <a:endParaRPr sz="1600" dirty="0">
              <a:latin typeface="Segoe UI"/>
              <a:cs typeface="Segoe UI"/>
            </a:endParaRPr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9AA667FD-A245-4A9C-A9C2-1979A03DB50B}"/>
              </a:ext>
            </a:extLst>
          </p:cNvPr>
          <p:cNvSpPr txBox="1"/>
          <p:nvPr/>
        </p:nvSpPr>
        <p:spPr>
          <a:xfrm>
            <a:off x="1996997" y="2293522"/>
            <a:ext cx="2424194" cy="817200"/>
          </a:xfrm>
          <a:prstGeom prst="rect">
            <a:avLst/>
          </a:prstGeom>
          <a:solidFill>
            <a:srgbClr val="D1DADD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1025"/>
              </a:spcBef>
            </a:pP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Garantías</a:t>
            </a:r>
            <a:r>
              <a:rPr sz="1600" spc="-3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10" dirty="0" err="1">
                <a:solidFill>
                  <a:srgbClr val="345473"/>
                </a:solidFill>
                <a:latin typeface="Segoe UI"/>
                <a:cs typeface="Segoe UI"/>
              </a:rPr>
              <a:t>integrales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 ante</a:t>
            </a:r>
            <a:br>
              <a:rPr lang="es-ES" sz="1600" spc="-5" dirty="0">
                <a:solidFill>
                  <a:srgbClr val="345473"/>
                </a:solidFill>
                <a:latin typeface="Segoe UI"/>
                <a:cs typeface="Segoe UI"/>
              </a:rPr>
            </a:b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la</a:t>
            </a:r>
            <a:r>
              <a:rPr lang="es-ES" sz="1600" spc="-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 err="1">
                <a:solidFill>
                  <a:srgbClr val="345473"/>
                </a:solidFill>
                <a:latin typeface="Segoe UI"/>
                <a:cs typeface="Segoe UI"/>
              </a:rPr>
              <a:t>matriz</a:t>
            </a:r>
            <a:r>
              <a:rPr sz="1600" spc="-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15" dirty="0" err="1">
                <a:solidFill>
                  <a:srgbClr val="345473"/>
                </a:solidFill>
                <a:latin typeface="Segoe UI"/>
                <a:cs typeface="Segoe UI"/>
              </a:rPr>
              <a:t>renovada</a:t>
            </a:r>
            <a:r>
              <a:rPr sz="1600" spc="-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de</a:t>
            </a:r>
            <a:r>
              <a:rPr lang="es-ES" sz="160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10" dirty="0" err="1">
                <a:solidFill>
                  <a:srgbClr val="345473"/>
                </a:solidFill>
                <a:latin typeface="Segoe UI"/>
                <a:cs typeface="Segoe UI"/>
              </a:rPr>
              <a:t>riesgos</a:t>
            </a:r>
            <a:endParaRPr sz="1600" dirty="0">
              <a:latin typeface="Segoe UI"/>
              <a:cs typeface="Segoe UI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52E9D180-B656-49BA-B0A0-74B650E776D4}"/>
              </a:ext>
            </a:extLst>
          </p:cNvPr>
          <p:cNvSpPr txBox="1"/>
          <p:nvPr/>
        </p:nvSpPr>
        <p:spPr>
          <a:xfrm>
            <a:off x="1996997" y="3224686"/>
            <a:ext cx="2424194" cy="817200"/>
          </a:xfrm>
          <a:prstGeom prst="rect">
            <a:avLst/>
          </a:prstGeom>
          <a:solidFill>
            <a:srgbClr val="D1DADD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R="186055" algn="ctr">
              <a:lnSpc>
                <a:spcPct val="100000"/>
              </a:lnSpc>
              <a:spcBef>
                <a:spcPts val="1015"/>
              </a:spcBef>
            </a:pP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Fortalecer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vínculos </a:t>
            </a: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con </a:t>
            </a:r>
            <a:r>
              <a:rPr sz="1600" spc="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políticas</a:t>
            </a:r>
            <a:r>
              <a:rPr sz="1600" spc="-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de</a:t>
            </a:r>
            <a:r>
              <a:rPr sz="1600" spc="-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inclusión</a:t>
            </a:r>
            <a:r>
              <a:rPr sz="1600" spc="-3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laboral</a:t>
            </a:r>
            <a:endParaRPr sz="1600" dirty="0">
              <a:latin typeface="Segoe UI"/>
              <a:cs typeface="Segoe UI"/>
            </a:endParaRPr>
          </a:p>
        </p:txBody>
      </p:sp>
      <p:sp>
        <p:nvSpPr>
          <p:cNvPr id="20" name="object 10">
            <a:extLst>
              <a:ext uri="{FF2B5EF4-FFF2-40B4-BE49-F238E27FC236}">
                <a16:creationId xmlns:a16="http://schemas.microsoft.com/office/drawing/2014/main" id="{6681B6F8-E11A-4239-9BBF-46B53E8DECA0}"/>
              </a:ext>
            </a:extLst>
          </p:cNvPr>
          <p:cNvSpPr txBox="1"/>
          <p:nvPr/>
        </p:nvSpPr>
        <p:spPr>
          <a:xfrm>
            <a:off x="1996997" y="4154325"/>
            <a:ext cx="2424194" cy="817200"/>
          </a:xfrm>
          <a:prstGeom prst="rect">
            <a:avLst/>
          </a:prstGeom>
          <a:solidFill>
            <a:srgbClr val="D1DADD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R="325755" algn="ctr">
              <a:lnSpc>
                <a:spcPct val="100000"/>
              </a:lnSpc>
              <a:spcBef>
                <a:spcPts val="1019"/>
              </a:spcBef>
            </a:pPr>
            <a:r>
              <a:rPr sz="1600" spc="-10" dirty="0">
                <a:solidFill>
                  <a:srgbClr val="345473"/>
                </a:solidFill>
                <a:latin typeface="Segoe UI"/>
                <a:cs typeface="Segoe UI"/>
              </a:rPr>
              <a:t>Reestructurar sistemas </a:t>
            </a: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de </a:t>
            </a:r>
            <a:r>
              <a:rPr sz="1600" spc="-48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pensiones</a:t>
            </a:r>
            <a:r>
              <a:rPr sz="1600" spc="-3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y</a:t>
            </a:r>
            <a:r>
              <a:rPr sz="1600" spc="-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salud</a:t>
            </a:r>
            <a:endParaRPr sz="1600" dirty="0">
              <a:latin typeface="Segoe UI"/>
              <a:cs typeface="Segoe UI"/>
            </a:endParaRPr>
          </a:p>
        </p:txBody>
      </p:sp>
      <p:sp>
        <p:nvSpPr>
          <p:cNvPr id="21" name="object 11">
            <a:extLst>
              <a:ext uri="{FF2B5EF4-FFF2-40B4-BE49-F238E27FC236}">
                <a16:creationId xmlns:a16="http://schemas.microsoft.com/office/drawing/2014/main" id="{280C9161-7F4A-4307-A4C6-FAC31E31176B}"/>
              </a:ext>
            </a:extLst>
          </p:cNvPr>
          <p:cNvSpPr txBox="1"/>
          <p:nvPr/>
        </p:nvSpPr>
        <p:spPr>
          <a:xfrm>
            <a:off x="1996997" y="5083966"/>
            <a:ext cx="2424194" cy="817200"/>
          </a:xfrm>
          <a:prstGeom prst="rect">
            <a:avLst/>
          </a:prstGeom>
          <a:solidFill>
            <a:srgbClr val="D1DADD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R="250825" algn="ctr">
              <a:lnSpc>
                <a:spcPct val="100000"/>
              </a:lnSpc>
              <a:spcBef>
                <a:spcPts val="1025"/>
              </a:spcBef>
            </a:pPr>
            <a:r>
              <a:rPr sz="1600" dirty="0" err="1">
                <a:solidFill>
                  <a:srgbClr val="345473"/>
                </a:solidFill>
                <a:latin typeface="Segoe UI"/>
                <a:cs typeface="Segoe UI"/>
              </a:rPr>
              <a:t>Fortalecer</a:t>
            </a:r>
            <a:r>
              <a:rPr lang="es-ES" sz="1600" dirty="0">
                <a:solidFill>
                  <a:srgbClr val="345473"/>
                </a:solidFill>
                <a:latin typeface="Segoe UI"/>
                <a:cs typeface="Segoe UI"/>
              </a:rPr>
              <a:t> la</a:t>
            </a:r>
            <a:r>
              <a:rPr sz="160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 err="1">
                <a:solidFill>
                  <a:srgbClr val="345473"/>
                </a:solidFill>
                <a:latin typeface="Segoe UI"/>
                <a:cs typeface="Segoe UI"/>
              </a:rPr>
              <a:t>institucionalidad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48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spc="-5" dirty="0">
                <a:solidFill>
                  <a:srgbClr val="345473"/>
                </a:solidFill>
                <a:latin typeface="Segoe UI"/>
                <a:cs typeface="Segoe UI"/>
              </a:rPr>
              <a:t>social</a:t>
            </a:r>
            <a:endParaRPr sz="1600" dirty="0">
              <a:latin typeface="Segoe UI"/>
              <a:cs typeface="Segoe UI"/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D131F500-9159-4508-87A3-5543C225867C}"/>
              </a:ext>
            </a:extLst>
          </p:cNvPr>
          <p:cNvSpPr txBox="1"/>
          <p:nvPr/>
        </p:nvSpPr>
        <p:spPr>
          <a:xfrm>
            <a:off x="4525769" y="1363882"/>
            <a:ext cx="3816000" cy="818515"/>
          </a:xfrm>
          <a:prstGeom prst="rect">
            <a:avLst/>
          </a:prstGeom>
          <a:ln w="12700">
            <a:solidFill>
              <a:srgbClr val="D1DADD"/>
            </a:solidFill>
          </a:ln>
        </p:spPr>
        <p:txBody>
          <a:bodyPr vert="horz" wrap="square" lIns="0" tIns="39369" rIns="0" bIns="0" rtlCol="0" anchor="ctr" anchorCtr="0">
            <a:noAutofit/>
          </a:bodyPr>
          <a:lstStyle/>
          <a:p>
            <a:pPr marL="92710" marR="152400">
              <a:lnSpc>
                <a:spcPct val="100000"/>
              </a:lnSpc>
              <a:spcBef>
                <a:spcPts val="309"/>
              </a:spcBef>
            </a:pPr>
            <a:r>
              <a:rPr sz="1300" dirty="0" err="1">
                <a:solidFill>
                  <a:srgbClr val="345473"/>
                </a:solidFill>
                <a:latin typeface="Segoe UI"/>
                <a:cs typeface="Segoe UI"/>
              </a:rPr>
              <a:t>Fortalecer</a:t>
            </a:r>
            <a:r>
              <a:rPr sz="1300" spc="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ES" sz="1300" spc="20" dirty="0">
                <a:solidFill>
                  <a:srgbClr val="345473"/>
                </a:solidFill>
                <a:latin typeface="Segoe UI"/>
                <a:cs typeface="Segoe UI"/>
              </a:rPr>
              <a:t>la </a:t>
            </a:r>
            <a:r>
              <a:rPr sz="1300" dirty="0" err="1">
                <a:solidFill>
                  <a:srgbClr val="345473"/>
                </a:solidFill>
                <a:latin typeface="Segoe UI"/>
                <a:cs typeface="Segoe UI"/>
              </a:rPr>
              <a:t>cobertura</a:t>
            </a:r>
            <a:r>
              <a:rPr sz="1300" spc="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contributiva</a:t>
            </a:r>
            <a:r>
              <a:rPr sz="1300" spc="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y no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contributiva,</a:t>
            </a:r>
            <a:r>
              <a:rPr sz="1300" spc="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atendiendo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 a</a:t>
            </a:r>
            <a:r>
              <a:rPr sz="13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grupos</a:t>
            </a:r>
            <a:r>
              <a:rPr sz="13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excluidos</a:t>
            </a:r>
            <a:r>
              <a:rPr sz="1300" spc="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y</a:t>
            </a:r>
            <a:r>
              <a:rPr sz="1300" spc="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con </a:t>
            </a:r>
            <a:r>
              <a:rPr sz="1300" spc="-42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atención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 a los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extremos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 del</a:t>
            </a:r>
            <a:r>
              <a:rPr sz="1300" spc="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ciclo</a:t>
            </a:r>
            <a:r>
              <a:rPr sz="1300" spc="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de vida</a:t>
            </a:r>
            <a:endParaRPr sz="1300" dirty="0">
              <a:latin typeface="Segoe UI"/>
              <a:cs typeface="Segoe UI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6971DBFA-02EE-41D2-A224-E00C30AB8A37}"/>
              </a:ext>
            </a:extLst>
          </p:cNvPr>
          <p:cNvSpPr txBox="1"/>
          <p:nvPr/>
        </p:nvSpPr>
        <p:spPr>
          <a:xfrm>
            <a:off x="4525769" y="2293522"/>
            <a:ext cx="3816000" cy="820419"/>
          </a:xfrm>
          <a:prstGeom prst="rect">
            <a:avLst/>
          </a:prstGeom>
          <a:ln w="12700">
            <a:solidFill>
              <a:srgbClr val="D1DADD"/>
            </a:solidFill>
          </a:ln>
        </p:spPr>
        <p:txBody>
          <a:bodyPr vert="horz" wrap="square" lIns="0" tIns="39370" rIns="0" bIns="0" rtlCol="0" anchor="ctr" anchorCtr="0">
            <a:noAutofit/>
          </a:bodyPr>
          <a:lstStyle/>
          <a:p>
            <a:pPr marL="92710" marR="176530">
              <a:lnSpc>
                <a:spcPct val="100000"/>
              </a:lnSpc>
              <a:spcBef>
                <a:spcPts val="310"/>
              </a:spcBef>
            </a:pP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Establecer</a:t>
            </a:r>
            <a:r>
              <a:rPr sz="1300" spc="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niveles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 de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cobertura</a:t>
            </a:r>
            <a:r>
              <a:rPr sz="13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y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suficiencia,</a:t>
            </a:r>
            <a:r>
              <a:rPr sz="13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con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protección</a:t>
            </a:r>
            <a:r>
              <a:rPr sz="13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de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ingresos</a:t>
            </a:r>
            <a:r>
              <a:rPr sz="13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y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mayor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articulación</a:t>
            </a:r>
            <a:r>
              <a:rPr sz="13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entre </a:t>
            </a:r>
            <a:r>
              <a:rPr sz="1300" spc="-42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instrumentos</a:t>
            </a:r>
            <a:endParaRPr sz="1300" dirty="0">
              <a:latin typeface="Segoe UI"/>
              <a:cs typeface="Segoe UI"/>
            </a:endParaRPr>
          </a:p>
        </p:txBody>
      </p:sp>
      <p:sp>
        <p:nvSpPr>
          <p:cNvPr id="24" name="object 14">
            <a:extLst>
              <a:ext uri="{FF2B5EF4-FFF2-40B4-BE49-F238E27FC236}">
                <a16:creationId xmlns:a16="http://schemas.microsoft.com/office/drawing/2014/main" id="{360EF82D-2407-4C82-9DF1-038699A5D8C9}"/>
              </a:ext>
            </a:extLst>
          </p:cNvPr>
          <p:cNvSpPr txBox="1"/>
          <p:nvPr/>
        </p:nvSpPr>
        <p:spPr>
          <a:xfrm>
            <a:off x="4525769" y="3224686"/>
            <a:ext cx="3816000" cy="818515"/>
          </a:xfrm>
          <a:prstGeom prst="rect">
            <a:avLst/>
          </a:prstGeom>
          <a:ln w="12700">
            <a:solidFill>
              <a:srgbClr val="D1DADD"/>
            </a:solidFill>
          </a:ln>
        </p:spPr>
        <p:txBody>
          <a:bodyPr vert="horz" wrap="square" lIns="0" tIns="85725" rIns="0" bIns="0" rtlCol="0" anchor="ctr" anchorCtr="0">
            <a:noAutofit/>
          </a:bodyPr>
          <a:lstStyle/>
          <a:p>
            <a:pPr marL="92710" marR="258445" algn="just">
              <a:lnSpc>
                <a:spcPct val="100000"/>
              </a:lnSpc>
              <a:spcBef>
                <a:spcPts val="675"/>
              </a:spcBef>
            </a:pP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Inversión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en capacidades, educación a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lo largo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del </a:t>
            </a:r>
            <a:r>
              <a:rPr sz="1300" spc="-5" dirty="0" err="1">
                <a:solidFill>
                  <a:srgbClr val="345473"/>
                </a:solidFill>
                <a:latin typeface="Segoe UI"/>
                <a:cs typeface="Segoe UI"/>
              </a:rPr>
              <a:t>ciclo</a:t>
            </a:r>
            <a:r>
              <a:rPr lang="es-ES" sz="1300" spc="-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de vida, acceso garantizado a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protección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social y un </a:t>
            </a:r>
            <a:r>
              <a:rPr sz="1300" spc="-10" dirty="0" err="1">
                <a:solidFill>
                  <a:srgbClr val="345473"/>
                </a:solidFill>
                <a:latin typeface="Segoe UI"/>
                <a:cs typeface="Segoe UI"/>
              </a:rPr>
              <a:t>rol</a:t>
            </a:r>
            <a:r>
              <a:rPr sz="1300" spc="-37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de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las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 políticas de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cuidado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frente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 a </a:t>
            </a:r>
            <a:r>
              <a:rPr lang="es-ES" sz="1300" dirty="0">
                <a:solidFill>
                  <a:srgbClr val="345473"/>
                </a:solidFill>
                <a:latin typeface="Segoe UI"/>
                <a:cs typeface="Segoe UI"/>
              </a:rPr>
              <a:t>las </a:t>
            </a:r>
            <a:r>
              <a:rPr sz="1300" spc="-5" dirty="0" err="1">
                <a:solidFill>
                  <a:srgbClr val="345473"/>
                </a:solidFill>
                <a:latin typeface="Segoe UI"/>
                <a:cs typeface="Segoe UI"/>
              </a:rPr>
              <a:t>desigualdades</a:t>
            </a:r>
            <a:endParaRPr sz="1300" dirty="0">
              <a:latin typeface="Segoe UI"/>
              <a:cs typeface="Segoe UI"/>
            </a:endParaRPr>
          </a:p>
        </p:txBody>
      </p:sp>
      <p:sp>
        <p:nvSpPr>
          <p:cNvPr id="25" name="object 15">
            <a:extLst>
              <a:ext uri="{FF2B5EF4-FFF2-40B4-BE49-F238E27FC236}">
                <a16:creationId xmlns:a16="http://schemas.microsoft.com/office/drawing/2014/main" id="{9C3ABB96-3779-45D6-8DAD-79C2F0924CA1}"/>
              </a:ext>
            </a:extLst>
          </p:cNvPr>
          <p:cNvSpPr txBox="1"/>
          <p:nvPr/>
        </p:nvSpPr>
        <p:spPr>
          <a:xfrm>
            <a:off x="4525769" y="4154325"/>
            <a:ext cx="3816000" cy="818515"/>
          </a:xfrm>
          <a:prstGeom prst="rect">
            <a:avLst/>
          </a:prstGeom>
          <a:ln w="12700">
            <a:solidFill>
              <a:srgbClr val="D1DADD"/>
            </a:solidFill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92710" marR="645795">
              <a:lnSpc>
                <a:spcPct val="100000"/>
              </a:lnSpc>
              <a:spcBef>
                <a:spcPts val="1270"/>
              </a:spcBef>
            </a:pP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Garantías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 efectivas</a:t>
            </a:r>
            <a:r>
              <a:rPr sz="1300" spc="-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para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la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cobertura,</a:t>
            </a:r>
            <a:r>
              <a:rPr sz="1300" spc="2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acceso </a:t>
            </a:r>
            <a:r>
              <a:rPr sz="1300" spc="-4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universal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y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suficiencia</a:t>
            </a:r>
            <a:r>
              <a:rPr sz="13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de las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prestaciones</a:t>
            </a:r>
            <a:endParaRPr sz="1300" dirty="0">
              <a:latin typeface="Segoe UI"/>
              <a:cs typeface="Segoe UI"/>
            </a:endParaRPr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91E65F90-E238-4DA8-BD66-0C575806820A}"/>
              </a:ext>
            </a:extLst>
          </p:cNvPr>
          <p:cNvSpPr txBox="1"/>
          <p:nvPr/>
        </p:nvSpPr>
        <p:spPr>
          <a:xfrm>
            <a:off x="4525769" y="5083966"/>
            <a:ext cx="3816000" cy="818515"/>
          </a:xfrm>
          <a:prstGeom prst="rect">
            <a:avLst/>
          </a:prstGeom>
          <a:ln w="12700">
            <a:solidFill>
              <a:srgbClr val="D1DADD"/>
            </a:solidFill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92710">
              <a:lnSpc>
                <a:spcPct val="100000"/>
              </a:lnSpc>
              <a:spcBef>
                <a:spcPts val="1270"/>
              </a:spcBef>
            </a:pP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Sólidos sistemas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de información</a:t>
            </a:r>
            <a:r>
              <a:rPr sz="1300" spc="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social</a:t>
            </a: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300" spc="-5" dirty="0">
                <a:solidFill>
                  <a:srgbClr val="345473"/>
                </a:solidFill>
                <a:latin typeface="Segoe UI"/>
                <a:cs typeface="Segoe UI"/>
              </a:rPr>
              <a:t>y</a:t>
            </a:r>
            <a:endParaRPr sz="1300" dirty="0">
              <a:latin typeface="Segoe UI"/>
              <a:cs typeface="Segoe UI"/>
            </a:endParaRPr>
          </a:p>
          <a:p>
            <a:pPr marL="92710">
              <a:lnSpc>
                <a:spcPct val="100000"/>
              </a:lnSpc>
            </a:pPr>
            <a:r>
              <a:rPr sz="1300" dirty="0">
                <a:solidFill>
                  <a:srgbClr val="345473"/>
                </a:solidFill>
                <a:latin typeface="Segoe UI"/>
                <a:cs typeface="Segoe UI"/>
              </a:rPr>
              <a:t>articulación</a:t>
            </a:r>
            <a:r>
              <a:rPr sz="1300" spc="-10" dirty="0">
                <a:solidFill>
                  <a:srgbClr val="345473"/>
                </a:solidFill>
                <a:latin typeface="Segoe UI"/>
                <a:cs typeface="Segoe UI"/>
              </a:rPr>
              <a:t> intersectorial</a:t>
            </a:r>
            <a:endParaRPr sz="1300" dirty="0">
              <a:latin typeface="Segoe UI"/>
              <a:cs typeface="Segoe UI"/>
            </a:endParaRPr>
          </a:p>
        </p:txBody>
      </p:sp>
      <p:sp>
        <p:nvSpPr>
          <p:cNvPr id="27" name="object 17">
            <a:extLst>
              <a:ext uri="{FF2B5EF4-FFF2-40B4-BE49-F238E27FC236}">
                <a16:creationId xmlns:a16="http://schemas.microsoft.com/office/drawing/2014/main" id="{911BFE1F-6C4E-4653-9F54-593E24FB2BC7}"/>
              </a:ext>
            </a:extLst>
          </p:cNvPr>
          <p:cNvSpPr txBox="1"/>
          <p:nvPr/>
        </p:nvSpPr>
        <p:spPr>
          <a:xfrm>
            <a:off x="142415" y="6013605"/>
            <a:ext cx="8258444" cy="583988"/>
          </a:xfrm>
          <a:prstGeom prst="rect">
            <a:avLst/>
          </a:prstGeom>
          <a:solidFill>
            <a:srgbClr val="D1DADD"/>
          </a:solidFill>
        </p:spPr>
        <p:txBody>
          <a:bodyPr vert="horz" wrap="square" lIns="0" tIns="144000" rIns="0" bIns="14400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60"/>
              </a:spcBef>
            </a:pPr>
            <a:r>
              <a:rPr sz="1800" spc="-15" dirty="0">
                <a:solidFill>
                  <a:srgbClr val="345473"/>
                </a:solidFill>
                <a:latin typeface="Segoe UI"/>
                <a:cs typeface="Segoe UI"/>
              </a:rPr>
              <a:t>Transformaciones</a:t>
            </a:r>
            <a:r>
              <a:rPr sz="1800" spc="-3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spc="-10" dirty="0">
                <a:solidFill>
                  <a:srgbClr val="345473"/>
                </a:solidFill>
                <a:latin typeface="Segoe UI"/>
                <a:cs typeface="Segoe UI"/>
              </a:rPr>
              <a:t>institucionales</a:t>
            </a:r>
            <a:r>
              <a:rPr sz="1800" spc="-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dirty="0">
                <a:solidFill>
                  <a:srgbClr val="345473"/>
                </a:solidFill>
                <a:latin typeface="Segoe UI"/>
                <a:cs typeface="Segoe UI"/>
              </a:rPr>
              <a:t>con</a:t>
            </a:r>
            <a:r>
              <a:rPr sz="1800" spc="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b="1" spc="-10" dirty="0">
                <a:solidFill>
                  <a:srgbClr val="345473"/>
                </a:solidFill>
                <a:latin typeface="Segoe UI"/>
                <a:cs typeface="Segoe UI"/>
              </a:rPr>
              <a:t>hitos</a:t>
            </a:r>
            <a:r>
              <a:rPr sz="1800" b="1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spc="-5" dirty="0">
                <a:solidFill>
                  <a:srgbClr val="345473"/>
                </a:solidFill>
                <a:latin typeface="Segoe UI"/>
                <a:cs typeface="Segoe UI"/>
              </a:rPr>
              <a:t>en</a:t>
            </a:r>
            <a:r>
              <a:rPr sz="1800" spc="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spc="-5" dirty="0">
                <a:solidFill>
                  <a:srgbClr val="345473"/>
                </a:solidFill>
                <a:latin typeface="Segoe UI"/>
                <a:cs typeface="Segoe UI"/>
              </a:rPr>
              <a:t>su</a:t>
            </a:r>
            <a:r>
              <a:rPr sz="1800" spc="-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spc="-10" dirty="0">
                <a:solidFill>
                  <a:srgbClr val="345473"/>
                </a:solidFill>
                <a:latin typeface="Segoe UI"/>
                <a:cs typeface="Segoe UI"/>
              </a:rPr>
              <a:t>avance</a:t>
            </a:r>
            <a:r>
              <a:rPr sz="1800" spc="-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spc="-10" dirty="0">
                <a:solidFill>
                  <a:srgbClr val="345473"/>
                </a:solidFill>
                <a:latin typeface="Segoe UI"/>
                <a:cs typeface="Segoe UI"/>
              </a:rPr>
              <a:t>para</a:t>
            </a:r>
            <a:r>
              <a:rPr sz="1800" spc="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dirty="0">
                <a:solidFill>
                  <a:srgbClr val="345473"/>
                </a:solidFill>
                <a:latin typeface="Segoe UI"/>
                <a:cs typeface="Segoe UI"/>
              </a:rPr>
              <a:t>una</a:t>
            </a:r>
            <a:r>
              <a:rPr sz="1800" spc="-2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800" spc="-5" dirty="0">
                <a:solidFill>
                  <a:srgbClr val="345473"/>
                </a:solidFill>
                <a:latin typeface="Segoe UI"/>
                <a:cs typeface="Segoe UI"/>
              </a:rPr>
              <a:t>gestión eficaz</a:t>
            </a:r>
            <a:endParaRPr sz="18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515991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CBFAA10-E724-41F9-9C00-A01A904FD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44624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Recomendaciones para el sistema previsional argentino</a:t>
            </a: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33CFBC8C-FAFB-453F-9FAE-1278921C4F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76" y="620688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28" name="2 Rectángulo redondeado">
            <a:extLst>
              <a:ext uri="{FF2B5EF4-FFF2-40B4-BE49-F238E27FC236}">
                <a16:creationId xmlns:a16="http://schemas.microsoft.com/office/drawing/2014/main" id="{47758CD0-9F3C-478F-AEEA-8B4A442F5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6680" y="548680"/>
            <a:ext cx="8647112" cy="6264696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4013" indent="-354013" eaLnBrk="0" hangingPunct="0"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1000"/>
              </a:spcBef>
              <a:spcAft>
                <a:spcPts val="1000"/>
              </a:spcAft>
              <a:buClr>
                <a:srgbClr val="0066CC"/>
              </a:buClr>
              <a:buSzPct val="120000"/>
              <a:buFont typeface="Wingdings" panose="05000000000000000000" pitchFamily="2" charset="2"/>
              <a:buChar char="Ø"/>
            </a:pPr>
            <a:r>
              <a:rPr lang="es-ES" altLang="es-AR" sz="2000" dirty="0">
                <a:latin typeface="Calibri" panose="020F0502020204030204" pitchFamily="34" charset="0"/>
              </a:rPr>
              <a:t>Avanzar en la </a:t>
            </a:r>
            <a:r>
              <a:rPr lang="es-ES" altLang="es-AR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eliminación de la fragmentación territorial </a:t>
            </a:r>
            <a:r>
              <a:rPr lang="es-ES" altLang="es-AR" sz="2000" dirty="0">
                <a:latin typeface="Calibri" panose="020F0502020204030204" pitchFamily="34" charset="0"/>
              </a:rPr>
              <a:t>derivada de la existencia de cajas de empleados públicos provinciales no transferidas a la Nación y otros regímenes en </a:t>
            </a:r>
            <a:r>
              <a:rPr lang="es-ES" altLang="es-AR" sz="2000" dirty="0" err="1">
                <a:latin typeface="Calibri" panose="020F0502020204030204" pitchFamily="34" charset="0"/>
              </a:rPr>
              <a:t>pos</a:t>
            </a:r>
            <a:r>
              <a:rPr lang="es-ES" altLang="es-AR" sz="2000" dirty="0">
                <a:latin typeface="Calibri" panose="020F0502020204030204" pitchFamily="34" charset="0"/>
              </a:rPr>
              <a:t> de la equidad territorial.</a:t>
            </a:r>
          </a:p>
          <a:p>
            <a:pPr algn="just" eaLnBrk="1" hangingPunct="1">
              <a:spcBef>
                <a:spcPts val="1000"/>
              </a:spcBef>
              <a:spcAft>
                <a:spcPts val="1000"/>
              </a:spcAft>
              <a:buClr>
                <a:srgbClr val="0066CC"/>
              </a:buClr>
              <a:buSzPct val="120000"/>
              <a:buFont typeface="Wingdings" panose="05000000000000000000" pitchFamily="2" charset="2"/>
              <a:buChar char="Ø"/>
            </a:pPr>
            <a:r>
              <a:rPr lang="es-ES" altLang="es-AR" sz="2000" dirty="0">
                <a:latin typeface="Calibri" panose="020F0502020204030204" pitchFamily="34" charset="0"/>
              </a:rPr>
              <a:t>Realizar una profunda revisión de los alcances y conveniencias de los diferentes </a:t>
            </a:r>
            <a:r>
              <a:rPr lang="es-ES" altLang="es-AR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regímenes especiales y cajas complementarias</a:t>
            </a:r>
            <a:r>
              <a:rPr lang="es-ES" altLang="es-AR" sz="2000" dirty="0">
                <a:latin typeface="Calibri" panose="020F0502020204030204" pitchFamily="34" charset="0"/>
              </a:rPr>
              <a:t>, asegurando la permanencia de aquellos que tengan claros argumentos en favor de su existencia y su sostenibilidad de largo plazo (explicitar la necesidad de fondos adicionales cuando sea necesario). </a:t>
            </a:r>
          </a:p>
          <a:p>
            <a:pPr algn="just" eaLnBrk="1" hangingPunct="1">
              <a:spcBef>
                <a:spcPts val="1000"/>
              </a:spcBef>
              <a:spcAft>
                <a:spcPts val="1000"/>
              </a:spcAft>
              <a:buClr>
                <a:srgbClr val="0066CC"/>
              </a:buClr>
              <a:buSzPct val="120000"/>
              <a:buFont typeface="Wingdings" panose="05000000000000000000" pitchFamily="2" charset="2"/>
              <a:buChar char="Ø"/>
            </a:pPr>
            <a:r>
              <a:rPr lang="es-ES" altLang="es-AR" sz="2000" dirty="0">
                <a:latin typeface="Calibri" panose="020F0502020204030204" pitchFamily="34" charset="0"/>
              </a:rPr>
              <a:t>Redefinir la </a:t>
            </a:r>
            <a:r>
              <a:rPr lang="es-ES" altLang="es-AR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situación de los </a:t>
            </a:r>
            <a:r>
              <a:rPr lang="es-ES" altLang="es-AR" sz="2000" b="1" dirty="0" err="1">
                <a:solidFill>
                  <a:srgbClr val="000099"/>
                </a:solidFill>
                <a:latin typeface="Calibri" panose="020F0502020204030204" pitchFamily="34" charset="0"/>
              </a:rPr>
              <a:t>monotributistas</a:t>
            </a:r>
            <a:r>
              <a:rPr lang="es-ES" altLang="es-AR" sz="2000" dirty="0">
                <a:latin typeface="Calibri" panose="020F0502020204030204" pitchFamily="34" charset="0"/>
              </a:rPr>
              <a:t>, definiendo casos donde se los debe asimilar a los esquemas contributivos, semi contributivos o no contributivos, dependiendo de la permanencia en el tiempo del trabajador dentro de este esquema tributario simplificado.</a:t>
            </a:r>
          </a:p>
          <a:p>
            <a:pPr algn="just" eaLnBrk="1" hangingPunct="1">
              <a:spcBef>
                <a:spcPts val="1000"/>
              </a:spcBef>
              <a:spcAft>
                <a:spcPts val="1000"/>
              </a:spcAft>
              <a:buClr>
                <a:srgbClr val="0066CC"/>
              </a:buClr>
              <a:buSzPct val="120000"/>
              <a:buFont typeface="Wingdings" panose="05000000000000000000" pitchFamily="2" charset="2"/>
              <a:buChar char="Ø"/>
            </a:pPr>
            <a:r>
              <a:rPr lang="es-ES" altLang="es-AR" sz="2000" dirty="0">
                <a:latin typeface="Calibri" panose="020F0502020204030204" pitchFamily="34" charset="0"/>
              </a:rPr>
              <a:t>Reorganizar el </a:t>
            </a:r>
            <a:r>
              <a:rPr lang="es-ES" altLang="es-AR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sistema de prestaciones no contributivas y </a:t>
            </a:r>
            <a:r>
              <a:rPr lang="es-ES" altLang="es-AR" sz="2000" b="1" dirty="0" err="1">
                <a:solidFill>
                  <a:srgbClr val="000099"/>
                </a:solidFill>
                <a:latin typeface="Calibri" panose="020F0502020204030204" pitchFamily="34" charset="0"/>
              </a:rPr>
              <a:t>semicontributivas</a:t>
            </a:r>
            <a:r>
              <a:rPr lang="es-ES" altLang="es-AR" sz="2000" dirty="0">
                <a:latin typeface="Calibri" panose="020F0502020204030204" pitchFamily="34" charset="0"/>
              </a:rPr>
              <a:t>, construyendo un esquema explícito de beneficios</a:t>
            </a:r>
            <a:r>
              <a:rPr lang="es-ES" altLang="es-AR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 </a:t>
            </a:r>
            <a:r>
              <a:rPr lang="es-ES" altLang="es-AR" sz="2000" dirty="0">
                <a:latin typeface="Calibri" panose="020F0502020204030204" pitchFamily="34" charset="0"/>
              </a:rPr>
              <a:t>con el objeto de evitar superposiciones, dimensionar los costos fiscales y definir reglas claras y sostenibles.</a:t>
            </a:r>
          </a:p>
        </p:txBody>
      </p:sp>
    </p:spTree>
    <p:extLst>
      <p:ext uri="{BB962C8B-B14F-4D97-AF65-F5344CB8AC3E}">
        <p14:creationId xmlns:p14="http://schemas.microsoft.com/office/powerpoint/2010/main" val="576621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323528" y="127919"/>
            <a:ext cx="7776864" cy="1347629"/>
          </a:xfrm>
        </p:spPr>
        <p:txBody>
          <a:bodyPr/>
          <a:lstStyle/>
          <a:p>
            <a:pPr algn="ctr">
              <a:lnSpc>
                <a:spcPts val="3500"/>
              </a:lnSpc>
            </a:pPr>
            <a:br>
              <a:rPr lang="es-ES" sz="2200" b="1" dirty="0"/>
            </a:br>
            <a:br>
              <a:rPr lang="es-ES" sz="2200" b="1" dirty="0"/>
            </a:br>
            <a:br>
              <a:rPr lang="es-ES" sz="2200" b="1" dirty="0"/>
            </a:br>
            <a:br>
              <a:rPr lang="es-ES" sz="2200" b="1" dirty="0"/>
            </a:br>
            <a:br>
              <a:rPr lang="es-AR" sz="2000" b="1" dirty="0"/>
            </a:br>
            <a:r>
              <a:rPr lang="es-ES" sz="2800" b="1" dirty="0">
                <a:latin typeface="+mn-lt"/>
                <a:ea typeface="Verdana" pitchFamily="34" charset="0"/>
              </a:rPr>
              <a:t>Mesas de Diálogos para el Consenso</a:t>
            </a:r>
            <a:br>
              <a:rPr lang="es-ES" sz="2800" b="1" dirty="0">
                <a:latin typeface="+mn-lt"/>
                <a:ea typeface="Verdana" pitchFamily="34" charset="0"/>
              </a:rPr>
            </a:br>
            <a:r>
              <a:rPr lang="es-ES" sz="2200" b="1" dirty="0">
                <a:latin typeface="+mn-lt"/>
                <a:ea typeface="Verdana" pitchFamily="34" charset="0"/>
              </a:rPr>
              <a:t>Innovación y Sustentabilidad en la Seguridad Social,</a:t>
            </a:r>
            <a:br>
              <a:rPr lang="es-ES" sz="2200" b="1" dirty="0">
                <a:latin typeface="+mn-lt"/>
                <a:ea typeface="Verdana" pitchFamily="34" charset="0"/>
              </a:rPr>
            </a:br>
            <a:r>
              <a:rPr lang="es-ES" sz="2200" b="1" dirty="0">
                <a:latin typeface="+mn-lt"/>
                <a:ea typeface="Verdana" pitchFamily="34" charset="0"/>
              </a:rPr>
              <a:t>un Enfoque duradero, perspectivas y desafíos</a:t>
            </a:r>
            <a:endParaRPr lang="en-US" sz="2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CDF58E1-8174-4226-9480-6EB7AC40E499}"/>
              </a:ext>
            </a:extLst>
          </p:cNvPr>
          <p:cNvSpPr txBox="1"/>
          <p:nvPr/>
        </p:nvSpPr>
        <p:spPr>
          <a:xfrm>
            <a:off x="2971318" y="3463260"/>
            <a:ext cx="531033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AR" sz="2200" b="1" dirty="0">
                <a:solidFill>
                  <a:srgbClr val="BC1809"/>
                </a:solidFill>
              </a:rPr>
              <a:t>Javier A. Curcio</a:t>
            </a:r>
          </a:p>
          <a:p>
            <a:pPr algn="r"/>
            <a:r>
              <a:rPr lang="es-AR" dirty="0">
                <a:solidFill>
                  <a:srgbClr val="BC1809"/>
                </a:solidFill>
              </a:rPr>
              <a:t>Director Departamento de Economía FCE-UBA</a:t>
            </a:r>
          </a:p>
          <a:p>
            <a:pPr algn="r"/>
            <a:r>
              <a:rPr lang="es-AR" dirty="0">
                <a:solidFill>
                  <a:srgbClr val="BC1809"/>
                </a:solidFill>
              </a:rPr>
              <a:t>Profesor e Investigador IIEP UBA-CONICET</a:t>
            </a:r>
          </a:p>
          <a:p>
            <a:pPr algn="r"/>
            <a:r>
              <a:rPr lang="es-AR" dirty="0">
                <a:solidFill>
                  <a:srgbClr val="BC1809"/>
                </a:solidFill>
              </a:rPr>
              <a:t>javiercurcio@gmail.com - jcurcio@economicas.uba.ar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8E6CFA7-0935-459B-9585-B42006B1E4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39" b="8167"/>
          <a:stretch/>
        </p:blipFill>
        <p:spPr>
          <a:xfrm>
            <a:off x="521452" y="4927088"/>
            <a:ext cx="7390624" cy="1120405"/>
          </a:xfrm>
          <a:prstGeom prst="rect">
            <a:avLst/>
          </a:prstGeom>
        </p:spPr>
      </p:pic>
      <p:sp>
        <p:nvSpPr>
          <p:cNvPr id="13" name="3 Título">
            <a:extLst>
              <a:ext uri="{FF2B5EF4-FFF2-40B4-BE49-F238E27FC236}">
                <a16:creationId xmlns:a16="http://schemas.microsoft.com/office/drawing/2014/main" id="{7C1B35F7-FD21-414B-8A69-9763E870528F}"/>
              </a:ext>
            </a:extLst>
          </p:cNvPr>
          <p:cNvSpPr txBox="1">
            <a:spLocks/>
          </p:cNvSpPr>
          <p:nvPr/>
        </p:nvSpPr>
        <p:spPr>
          <a:xfrm>
            <a:off x="323528" y="6237312"/>
            <a:ext cx="7776864" cy="432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br>
              <a:rPr lang="es-ES" sz="2200" b="1" dirty="0"/>
            </a:br>
            <a:br>
              <a:rPr lang="es-ES" sz="2200" b="1" dirty="0"/>
            </a:br>
            <a:br>
              <a:rPr lang="es-ES" sz="2200" b="1" dirty="0"/>
            </a:br>
            <a:br>
              <a:rPr lang="es-ES" sz="2200" b="1" dirty="0"/>
            </a:br>
            <a:br>
              <a:rPr lang="es-AR" sz="2000" b="1" dirty="0"/>
            </a:br>
            <a:r>
              <a:rPr lang="es-AR" sz="2400" b="1" dirty="0">
                <a:latin typeface="+mn-lt"/>
                <a:ea typeface="Verdana" pitchFamily="34" charset="0"/>
              </a:rPr>
              <a:t>Ciudad Autónoma de Buenos Aires, 8 de octubre 2024</a:t>
            </a:r>
            <a:endParaRPr lang="en-US" sz="2400" b="1" dirty="0">
              <a:latin typeface="+mn-lt"/>
              <a:ea typeface="Verdana" pitchFamily="34" charset="0"/>
            </a:endParaRPr>
          </a:p>
        </p:txBody>
      </p:sp>
      <p:sp>
        <p:nvSpPr>
          <p:cNvPr id="7" name="3 Título">
            <a:extLst>
              <a:ext uri="{FF2B5EF4-FFF2-40B4-BE49-F238E27FC236}">
                <a16:creationId xmlns:a16="http://schemas.microsoft.com/office/drawing/2014/main" id="{01C6D08B-C189-4221-AB2B-B6BCD40AA753}"/>
              </a:ext>
            </a:extLst>
          </p:cNvPr>
          <p:cNvSpPr txBox="1">
            <a:spLocks/>
          </p:cNvSpPr>
          <p:nvPr/>
        </p:nvSpPr>
        <p:spPr>
          <a:xfrm>
            <a:off x="323528" y="2141478"/>
            <a:ext cx="7776864" cy="8554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br>
              <a:rPr lang="es-ES" sz="5000" b="1"/>
            </a:br>
            <a:br>
              <a:rPr lang="es-ES" sz="5000" b="1"/>
            </a:br>
            <a:br>
              <a:rPr lang="es-ES" sz="5000" b="1"/>
            </a:br>
            <a:br>
              <a:rPr lang="es-ES" sz="5000" b="1"/>
            </a:br>
            <a:br>
              <a:rPr lang="es-AR" sz="5000" b="1">
                <a:highlight>
                  <a:srgbClr val="FFFF00"/>
                </a:highlight>
              </a:rPr>
            </a:br>
            <a:r>
              <a:rPr lang="es-ES" sz="4800" b="1">
                <a:solidFill>
                  <a:srgbClr val="BC1809"/>
                </a:solidFill>
                <a:latin typeface="+mn-lt"/>
                <a:ea typeface="+mn-ea"/>
                <a:cs typeface="+mn-cs"/>
              </a:rPr>
              <a:t>¡Muchas gracias!</a:t>
            </a:r>
            <a:endParaRPr lang="en-US" sz="4800" b="1" dirty="0">
              <a:solidFill>
                <a:srgbClr val="BC180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2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A1498B15-2F5D-48C3-9652-794BC2C03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159023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Crisis en cascada – Impacto en América Latina*</a:t>
            </a: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47C5490-DE20-41BE-B22D-2896AE0D51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584" y="764704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1B608B3E-47F5-4C85-8AE1-A065DD402AA8}"/>
              </a:ext>
            </a:extLst>
          </p:cNvPr>
          <p:cNvSpPr/>
          <p:nvPr/>
        </p:nvSpPr>
        <p:spPr>
          <a:xfrm>
            <a:off x="450076" y="908721"/>
            <a:ext cx="7291070" cy="1485900"/>
          </a:xfrm>
          <a:custGeom>
            <a:avLst/>
            <a:gdLst/>
            <a:ahLst/>
            <a:cxnLst/>
            <a:rect l="l" t="t" r="r" b="b"/>
            <a:pathLst>
              <a:path w="7291070" h="1485900">
                <a:moveTo>
                  <a:pt x="6266180" y="0"/>
                </a:moveTo>
                <a:lnTo>
                  <a:pt x="6266180" y="207518"/>
                </a:lnTo>
                <a:lnTo>
                  <a:pt x="0" y="207518"/>
                </a:lnTo>
                <a:lnTo>
                  <a:pt x="0" y="1278382"/>
                </a:lnTo>
                <a:lnTo>
                  <a:pt x="6266180" y="1278382"/>
                </a:lnTo>
                <a:lnTo>
                  <a:pt x="6266180" y="1485900"/>
                </a:lnTo>
                <a:lnTo>
                  <a:pt x="7290816" y="742950"/>
                </a:lnTo>
                <a:lnTo>
                  <a:pt x="6266180" y="0"/>
                </a:lnTo>
                <a:close/>
              </a:path>
            </a:pathLst>
          </a:custGeom>
          <a:solidFill>
            <a:srgbClr val="F1CD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AD19FF11-E0BD-4C4A-979E-E3CE09D7B5E5}"/>
              </a:ext>
            </a:extLst>
          </p:cNvPr>
          <p:cNvSpPr txBox="1"/>
          <p:nvPr/>
        </p:nvSpPr>
        <p:spPr>
          <a:xfrm>
            <a:off x="528563" y="1147177"/>
            <a:ext cx="2237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45473"/>
                </a:solidFill>
                <a:latin typeface="Segoe UI"/>
                <a:cs typeface="Segoe UI"/>
              </a:rPr>
              <a:t>CRISIS</a:t>
            </a:r>
            <a:r>
              <a:rPr sz="1600" b="1" spc="-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600" b="1" spc="-15" dirty="0">
                <a:solidFill>
                  <a:srgbClr val="345473"/>
                </a:solidFill>
                <a:latin typeface="Segoe UI"/>
                <a:cs typeface="Segoe UI"/>
              </a:rPr>
              <a:t>POLIFACÉTICAS: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4CAE33A6-0A53-4344-AA67-D6CA6D341C74}"/>
              </a:ext>
            </a:extLst>
          </p:cNvPr>
          <p:cNvSpPr txBox="1"/>
          <p:nvPr/>
        </p:nvSpPr>
        <p:spPr>
          <a:xfrm>
            <a:off x="3272017" y="1147177"/>
            <a:ext cx="455485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1615" indent="-20955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22250" algn="l"/>
              </a:tabLst>
            </a:pPr>
            <a:r>
              <a:rPr lang="es-AR" sz="1600" spc="-5" dirty="0">
                <a:solidFill>
                  <a:srgbClr val="345473"/>
                </a:solidFill>
                <a:latin typeface="Segoe UI"/>
                <a:cs typeface="Segoe UI"/>
              </a:rPr>
              <a:t>efectos</a:t>
            </a:r>
            <a:r>
              <a:rPr lang="es-AR" sz="1600" spc="-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5" dirty="0">
                <a:solidFill>
                  <a:srgbClr val="345473"/>
                </a:solidFill>
                <a:latin typeface="Segoe UI"/>
                <a:cs typeface="Segoe UI"/>
              </a:rPr>
              <a:t>de</a:t>
            </a:r>
            <a:r>
              <a:rPr lang="es-AR" sz="1600" spc="-1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5" dirty="0">
                <a:solidFill>
                  <a:srgbClr val="345473"/>
                </a:solidFill>
                <a:latin typeface="Segoe UI"/>
                <a:cs typeface="Segoe UI"/>
              </a:rPr>
              <a:t>la</a:t>
            </a:r>
            <a:r>
              <a:rPr lang="es-AR" sz="1600" spc="-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10" dirty="0">
                <a:solidFill>
                  <a:srgbClr val="345473"/>
                </a:solidFill>
                <a:latin typeface="Segoe UI"/>
                <a:cs typeface="Segoe UI"/>
              </a:rPr>
              <a:t>pandemia</a:t>
            </a:r>
            <a:endParaRPr lang="es-AR" sz="1600" dirty="0">
              <a:latin typeface="Segoe UI"/>
              <a:cs typeface="Segoe UI"/>
            </a:endParaRPr>
          </a:p>
          <a:p>
            <a:pPr marL="220979" indent="-20891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21615" algn="l"/>
              </a:tabLst>
            </a:pPr>
            <a:r>
              <a:rPr lang="es-AR" sz="1600" spc="-5" dirty="0">
                <a:solidFill>
                  <a:srgbClr val="345473"/>
                </a:solidFill>
                <a:latin typeface="Segoe UI"/>
                <a:cs typeface="Segoe UI"/>
              </a:rPr>
              <a:t>desaceleración</a:t>
            </a:r>
            <a:r>
              <a:rPr lang="es-AR" sz="1600" spc="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5" dirty="0">
                <a:solidFill>
                  <a:srgbClr val="345473"/>
                </a:solidFill>
                <a:latin typeface="Segoe UI"/>
                <a:cs typeface="Segoe UI"/>
              </a:rPr>
              <a:t>de</a:t>
            </a:r>
            <a:r>
              <a:rPr lang="es-AR" sz="1600" spc="-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10" dirty="0">
                <a:solidFill>
                  <a:srgbClr val="345473"/>
                </a:solidFill>
                <a:latin typeface="Segoe UI"/>
                <a:cs typeface="Segoe UI"/>
              </a:rPr>
              <a:t>la</a:t>
            </a:r>
            <a:r>
              <a:rPr lang="es-AR" sz="1600" spc="-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5" dirty="0">
                <a:solidFill>
                  <a:srgbClr val="345473"/>
                </a:solidFill>
                <a:latin typeface="Segoe UI"/>
                <a:cs typeface="Segoe UI"/>
              </a:rPr>
              <a:t>economía</a:t>
            </a:r>
            <a:endParaRPr lang="es-AR" sz="1600" dirty="0">
              <a:latin typeface="Segoe UI"/>
              <a:cs typeface="Segoe UI"/>
            </a:endParaRPr>
          </a:p>
          <a:p>
            <a:pPr marL="220979" indent="-208915">
              <a:lnSpc>
                <a:spcPct val="100000"/>
              </a:lnSpc>
              <a:buAutoNum type="arabicPeriod"/>
              <a:tabLst>
                <a:tab pos="221615" algn="l"/>
              </a:tabLst>
            </a:pPr>
            <a:r>
              <a:rPr lang="es-AR" sz="1600" spc="-10" dirty="0">
                <a:solidFill>
                  <a:srgbClr val="345473"/>
                </a:solidFill>
                <a:latin typeface="Segoe UI"/>
                <a:cs typeface="Segoe UI"/>
              </a:rPr>
              <a:t>impactos</a:t>
            </a:r>
            <a:r>
              <a:rPr lang="es-AR" sz="1600" spc="-3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5" dirty="0">
                <a:solidFill>
                  <a:srgbClr val="345473"/>
                </a:solidFill>
                <a:latin typeface="Segoe UI"/>
                <a:cs typeface="Segoe UI"/>
              </a:rPr>
              <a:t>de</a:t>
            </a:r>
            <a:r>
              <a:rPr lang="es-AR" sz="1600" spc="-2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5" dirty="0">
                <a:solidFill>
                  <a:srgbClr val="345473"/>
                </a:solidFill>
                <a:latin typeface="Segoe UI"/>
                <a:cs typeface="Segoe UI"/>
              </a:rPr>
              <a:t>conflictos</a:t>
            </a:r>
            <a:endParaRPr lang="es-AR" sz="1600" dirty="0">
              <a:latin typeface="Segoe UI"/>
              <a:cs typeface="Segoe UI"/>
            </a:endParaRPr>
          </a:p>
          <a:p>
            <a:pPr marL="220979" indent="-208915">
              <a:lnSpc>
                <a:spcPct val="100000"/>
              </a:lnSpc>
              <a:buAutoNum type="arabicPeriod"/>
              <a:tabLst>
                <a:tab pos="221615" algn="l"/>
                <a:tab pos="2430145" algn="l"/>
                <a:tab pos="4541520" algn="l"/>
              </a:tabLst>
            </a:pPr>
            <a:r>
              <a:rPr lang="es-AR" sz="1600" spc="-10" dirty="0">
                <a:solidFill>
                  <a:srgbClr val="345473"/>
                </a:solidFill>
                <a:latin typeface="Segoe UI"/>
                <a:cs typeface="Segoe UI"/>
              </a:rPr>
              <a:t>emergencia</a:t>
            </a:r>
            <a:r>
              <a:rPr lang="es-AR" sz="1600" spc="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sz="1600" spc="-10" dirty="0">
                <a:solidFill>
                  <a:srgbClr val="345473"/>
                </a:solidFill>
                <a:latin typeface="Segoe UI"/>
                <a:cs typeface="Segoe UI"/>
              </a:rPr>
              <a:t>climática</a:t>
            </a:r>
            <a:endParaRPr lang="es-AR" sz="1600" dirty="0">
              <a:latin typeface="Segoe UI"/>
              <a:cs typeface="Segoe UI"/>
            </a:endParaRP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72D65C25-DD12-4F84-9950-E2458401DAFF}"/>
              </a:ext>
            </a:extLst>
          </p:cNvPr>
          <p:cNvSpPr txBox="1"/>
          <p:nvPr/>
        </p:nvSpPr>
        <p:spPr>
          <a:xfrm rot="16200000">
            <a:off x="5652680" y="3171161"/>
            <a:ext cx="4937799" cy="618439"/>
          </a:xfrm>
          <a:prstGeom prst="rect">
            <a:avLst/>
          </a:prstGeom>
          <a:solidFill>
            <a:srgbClr val="F1CD87"/>
          </a:solidFill>
        </p:spPr>
        <p:txBody>
          <a:bodyPr vert="horz" wrap="square" lIns="0" tIns="27305" rIns="0" bIns="0" rtlCol="0">
            <a:spAutoFit/>
          </a:bodyPr>
          <a:lstStyle/>
          <a:p>
            <a:pPr marL="635" algn="ctr">
              <a:lnSpc>
                <a:spcPts val="2370"/>
              </a:lnSpc>
              <a:spcBef>
                <a:spcPts val="215"/>
              </a:spcBef>
              <a:tabLst>
                <a:tab pos="431165" algn="l"/>
              </a:tabLst>
            </a:pPr>
            <a:r>
              <a:rPr dirty="0">
                <a:solidFill>
                  <a:srgbClr val="345473"/>
                </a:solidFill>
                <a:latin typeface="Segoe UI"/>
                <a:cs typeface="Segoe UI"/>
              </a:rPr>
              <a:t>La</a:t>
            </a:r>
            <a:r>
              <a:rPr lang="es-ES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lang="es-AR" dirty="0">
                <a:solidFill>
                  <a:srgbClr val="345473"/>
                </a:solidFill>
                <a:latin typeface="Segoe UI"/>
                <a:cs typeface="Segoe UI"/>
              </a:rPr>
              <a:t>protección</a:t>
            </a:r>
            <a:r>
              <a:rPr lang="es-ES" dirty="0">
                <a:solidFill>
                  <a:srgbClr val="345473"/>
                </a:solidFill>
                <a:latin typeface="Segoe UI"/>
                <a:cs typeface="Segoe UI"/>
              </a:rPr>
              <a:t> social puede transformar un círculo vicioso en virtuoso</a:t>
            </a:r>
            <a:endParaRPr dirty="0">
              <a:latin typeface="Segoe UI"/>
              <a:cs typeface="Segoe UI"/>
            </a:endParaRPr>
          </a:p>
        </p:txBody>
      </p:sp>
      <p:pic>
        <p:nvPicPr>
          <p:cNvPr id="17" name="object 14">
            <a:extLst>
              <a:ext uri="{FF2B5EF4-FFF2-40B4-BE49-F238E27FC236}">
                <a16:creationId xmlns:a16="http://schemas.microsoft.com/office/drawing/2014/main" id="{4C9DF058-E1F5-4C22-A8A5-9835F2B9A65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9752" y="2325757"/>
            <a:ext cx="2639528" cy="3483785"/>
          </a:xfrm>
          <a:prstGeom prst="rect">
            <a:avLst/>
          </a:prstGeom>
        </p:spPr>
      </p:pic>
      <p:sp>
        <p:nvSpPr>
          <p:cNvPr id="18" name="object 15">
            <a:extLst>
              <a:ext uri="{FF2B5EF4-FFF2-40B4-BE49-F238E27FC236}">
                <a16:creationId xmlns:a16="http://schemas.microsoft.com/office/drawing/2014/main" id="{F62D96A4-A6C8-4094-9484-49CAD50B92E0}"/>
              </a:ext>
            </a:extLst>
          </p:cNvPr>
          <p:cNvSpPr txBox="1"/>
          <p:nvPr/>
        </p:nvSpPr>
        <p:spPr>
          <a:xfrm>
            <a:off x="3220711" y="2793372"/>
            <a:ext cx="68516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Segoe UI"/>
                <a:cs typeface="Segoe UI"/>
              </a:rPr>
              <a:t>Crisis</a:t>
            </a:r>
            <a:endParaRPr sz="1400">
              <a:latin typeface="Segoe UI"/>
              <a:cs typeface="Segoe UI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latin typeface="Segoe UI"/>
                <a:cs typeface="Segoe UI"/>
              </a:rPr>
              <a:t>sanitaria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19" name="object 16">
            <a:extLst>
              <a:ext uri="{FF2B5EF4-FFF2-40B4-BE49-F238E27FC236}">
                <a16:creationId xmlns:a16="http://schemas.microsoft.com/office/drawing/2014/main" id="{7CF2A390-C1CD-43D1-9523-BE8CC13C264C}"/>
              </a:ext>
            </a:extLst>
          </p:cNvPr>
          <p:cNvSpPr txBox="1"/>
          <p:nvPr/>
        </p:nvSpPr>
        <p:spPr>
          <a:xfrm>
            <a:off x="2616318" y="3838581"/>
            <a:ext cx="88138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225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Segoe UI"/>
                <a:cs typeface="Segoe UI"/>
              </a:rPr>
              <a:t>Crisis </a:t>
            </a:r>
            <a:r>
              <a:rPr sz="1400" dirty="0">
                <a:latin typeface="Segoe UI"/>
                <a:cs typeface="Segoe UI"/>
              </a:rPr>
              <a:t> econó</a:t>
            </a:r>
            <a:r>
              <a:rPr sz="1400" spc="-5" dirty="0">
                <a:latin typeface="Segoe UI"/>
                <a:cs typeface="Segoe UI"/>
              </a:rPr>
              <a:t>mica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id="{6CEF92FA-6519-4920-86F4-E3037D10F50F}"/>
              </a:ext>
            </a:extLst>
          </p:cNvPr>
          <p:cNvSpPr txBox="1"/>
          <p:nvPr/>
        </p:nvSpPr>
        <p:spPr>
          <a:xfrm>
            <a:off x="3111618" y="4870075"/>
            <a:ext cx="9359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715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Segoe UI"/>
                <a:cs typeface="Segoe UI"/>
              </a:rPr>
              <a:t>Crisis </a:t>
            </a:r>
            <a:r>
              <a:rPr sz="1400" dirty="0">
                <a:latin typeface="Segoe UI"/>
                <a:cs typeface="Segoe UI"/>
              </a:rPr>
              <a:t>social </a:t>
            </a:r>
            <a:r>
              <a:rPr sz="1400" spc="-370" dirty="0">
                <a:latin typeface="Segoe UI"/>
                <a:cs typeface="Segoe UI"/>
              </a:rPr>
              <a:t> </a:t>
            </a:r>
            <a:r>
              <a:rPr sz="1400" dirty="0">
                <a:latin typeface="Segoe UI"/>
                <a:cs typeface="Segoe UI"/>
              </a:rPr>
              <a:t>p</a:t>
            </a:r>
            <a:r>
              <a:rPr sz="1400" spc="-20" dirty="0">
                <a:latin typeface="Segoe UI"/>
                <a:cs typeface="Segoe UI"/>
              </a:rPr>
              <a:t>r</a:t>
            </a:r>
            <a:r>
              <a:rPr sz="1400" dirty="0">
                <a:latin typeface="Segoe UI"/>
                <a:cs typeface="Segoe UI"/>
              </a:rPr>
              <a:t>o</a:t>
            </a:r>
            <a:r>
              <a:rPr sz="1400" spc="-5" dirty="0">
                <a:latin typeface="Segoe UI"/>
                <a:cs typeface="Segoe UI"/>
              </a:rPr>
              <a:t>long</a:t>
            </a:r>
            <a:r>
              <a:rPr sz="1400" dirty="0">
                <a:latin typeface="Segoe UI"/>
                <a:cs typeface="Segoe UI"/>
              </a:rPr>
              <a:t>ada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F1686546-34C1-43CD-A9AA-E1C1DA23E850}"/>
              </a:ext>
            </a:extLst>
          </p:cNvPr>
          <p:cNvSpPr txBox="1"/>
          <p:nvPr/>
        </p:nvSpPr>
        <p:spPr>
          <a:xfrm>
            <a:off x="4109204" y="3712724"/>
            <a:ext cx="110490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160" marR="5080" indent="-125095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C00000"/>
                </a:solidFill>
                <a:latin typeface="Segoe UI"/>
                <a:cs typeface="Segoe UI"/>
              </a:rPr>
              <a:t>Pandemia</a:t>
            </a:r>
            <a:r>
              <a:rPr sz="1400" b="1" spc="-60" dirty="0">
                <a:solidFill>
                  <a:srgbClr val="C00000"/>
                </a:solidFill>
                <a:latin typeface="Segoe UI"/>
                <a:cs typeface="Segoe U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Segoe UI"/>
                <a:cs typeface="Segoe UI"/>
              </a:rPr>
              <a:t>de </a:t>
            </a:r>
            <a:r>
              <a:rPr sz="1400" b="1" spc="-370" dirty="0">
                <a:solidFill>
                  <a:srgbClr val="C00000"/>
                </a:solidFill>
                <a:latin typeface="Segoe UI"/>
                <a:cs typeface="Segoe U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Segoe UI"/>
                <a:cs typeface="Segoe UI"/>
              </a:rPr>
              <a:t>COVID-19</a:t>
            </a:r>
            <a:endParaRPr sz="1400" dirty="0">
              <a:latin typeface="Segoe UI"/>
              <a:cs typeface="Segoe UI"/>
            </a:endParaRPr>
          </a:p>
        </p:txBody>
      </p:sp>
      <p:grpSp>
        <p:nvGrpSpPr>
          <p:cNvPr id="22" name="object 19">
            <a:extLst>
              <a:ext uri="{FF2B5EF4-FFF2-40B4-BE49-F238E27FC236}">
                <a16:creationId xmlns:a16="http://schemas.microsoft.com/office/drawing/2014/main" id="{CDFC031C-AED6-4BE4-9246-CF9436334A5F}"/>
              </a:ext>
            </a:extLst>
          </p:cNvPr>
          <p:cNvGrpSpPr/>
          <p:nvPr/>
        </p:nvGrpSpPr>
        <p:grpSpPr>
          <a:xfrm>
            <a:off x="218429" y="2569598"/>
            <a:ext cx="7755255" cy="3602990"/>
            <a:chOff x="1399032" y="2703576"/>
            <a:chExt cx="7755255" cy="3602990"/>
          </a:xfrm>
        </p:grpSpPr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69C0AB5B-47C8-44AA-96F0-E847519C66E1}"/>
                </a:ext>
              </a:extLst>
            </p:cNvPr>
            <p:cNvSpPr/>
            <p:nvPr/>
          </p:nvSpPr>
          <p:spPr>
            <a:xfrm>
              <a:off x="1437132" y="6260591"/>
              <a:ext cx="7679055" cy="8255"/>
            </a:xfrm>
            <a:custGeom>
              <a:avLst/>
              <a:gdLst/>
              <a:ahLst/>
              <a:cxnLst/>
              <a:rect l="l" t="t" r="r" b="b"/>
              <a:pathLst>
                <a:path w="7679055" h="8254">
                  <a:moveTo>
                    <a:pt x="0" y="0"/>
                  </a:moveTo>
                  <a:lnTo>
                    <a:pt x="7679055" y="7670"/>
                  </a:lnTo>
                </a:path>
              </a:pathLst>
            </a:custGeom>
            <a:ln w="76200">
              <a:solidFill>
                <a:srgbClr val="34547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1">
              <a:extLst>
                <a:ext uri="{FF2B5EF4-FFF2-40B4-BE49-F238E27FC236}">
                  <a16:creationId xmlns:a16="http://schemas.microsoft.com/office/drawing/2014/main" id="{D4F2C24A-4FC0-44DF-AF24-4692E916A6A7}"/>
                </a:ext>
              </a:extLst>
            </p:cNvPr>
            <p:cNvSpPr/>
            <p:nvPr/>
          </p:nvSpPr>
          <p:spPr>
            <a:xfrm>
              <a:off x="3427476" y="5433060"/>
              <a:ext cx="0" cy="802640"/>
            </a:xfrm>
            <a:custGeom>
              <a:avLst/>
              <a:gdLst/>
              <a:ahLst/>
              <a:cxnLst/>
              <a:rect l="l" t="t" r="r" b="b"/>
              <a:pathLst>
                <a:path h="802639">
                  <a:moveTo>
                    <a:pt x="0" y="802589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34547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2">
              <a:extLst>
                <a:ext uri="{FF2B5EF4-FFF2-40B4-BE49-F238E27FC236}">
                  <a16:creationId xmlns:a16="http://schemas.microsoft.com/office/drawing/2014/main" id="{192043EF-A17C-4BFB-8AEB-93B577D634CF}"/>
                </a:ext>
              </a:extLst>
            </p:cNvPr>
            <p:cNvSpPr/>
            <p:nvPr/>
          </p:nvSpPr>
          <p:spPr>
            <a:xfrm>
              <a:off x="1578864" y="2703576"/>
              <a:ext cx="1602105" cy="878205"/>
            </a:xfrm>
            <a:custGeom>
              <a:avLst/>
              <a:gdLst/>
              <a:ahLst/>
              <a:cxnLst/>
              <a:rect l="l" t="t" r="r" b="b"/>
              <a:pathLst>
                <a:path w="1602105" h="878204">
                  <a:moveTo>
                    <a:pt x="1560195" y="0"/>
                  </a:moveTo>
                  <a:lnTo>
                    <a:pt x="41529" y="0"/>
                  </a:lnTo>
                  <a:lnTo>
                    <a:pt x="25342" y="3256"/>
                  </a:lnTo>
                  <a:lnTo>
                    <a:pt x="12144" y="12144"/>
                  </a:lnTo>
                  <a:lnTo>
                    <a:pt x="3256" y="25342"/>
                  </a:lnTo>
                  <a:lnTo>
                    <a:pt x="0" y="41528"/>
                  </a:lnTo>
                  <a:lnTo>
                    <a:pt x="0" y="836295"/>
                  </a:lnTo>
                  <a:lnTo>
                    <a:pt x="3256" y="852481"/>
                  </a:lnTo>
                  <a:lnTo>
                    <a:pt x="12144" y="865679"/>
                  </a:lnTo>
                  <a:lnTo>
                    <a:pt x="25342" y="874567"/>
                  </a:lnTo>
                  <a:lnTo>
                    <a:pt x="41529" y="877824"/>
                  </a:lnTo>
                  <a:lnTo>
                    <a:pt x="1560195" y="877824"/>
                  </a:lnTo>
                  <a:lnTo>
                    <a:pt x="1576381" y="874567"/>
                  </a:lnTo>
                  <a:lnTo>
                    <a:pt x="1589579" y="865679"/>
                  </a:lnTo>
                  <a:lnTo>
                    <a:pt x="1598467" y="852481"/>
                  </a:lnTo>
                  <a:lnTo>
                    <a:pt x="1601724" y="836295"/>
                  </a:lnTo>
                  <a:lnTo>
                    <a:pt x="1601724" y="41528"/>
                  </a:lnTo>
                  <a:lnTo>
                    <a:pt x="1598467" y="25342"/>
                  </a:lnTo>
                  <a:lnTo>
                    <a:pt x="1589579" y="12144"/>
                  </a:lnTo>
                  <a:lnTo>
                    <a:pt x="1576381" y="3256"/>
                  </a:lnTo>
                  <a:lnTo>
                    <a:pt x="1560195" y="0"/>
                  </a:lnTo>
                  <a:close/>
                </a:path>
              </a:pathLst>
            </a:custGeom>
            <a:solidFill>
              <a:srgbClr val="A8B8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3">
            <a:extLst>
              <a:ext uri="{FF2B5EF4-FFF2-40B4-BE49-F238E27FC236}">
                <a16:creationId xmlns:a16="http://schemas.microsoft.com/office/drawing/2014/main" id="{95A900BE-9D8C-4C8F-809B-6C1E4B3098A3}"/>
              </a:ext>
            </a:extLst>
          </p:cNvPr>
          <p:cNvSpPr txBox="1"/>
          <p:nvPr/>
        </p:nvSpPr>
        <p:spPr>
          <a:xfrm>
            <a:off x="524498" y="2565153"/>
            <a:ext cx="1350010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Empeoran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los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indicadores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de </a:t>
            </a:r>
            <a:r>
              <a:rPr sz="1400" spc="5" dirty="0">
                <a:solidFill>
                  <a:srgbClr val="FFFFFF"/>
                </a:solidFill>
                <a:latin typeface="Segoe UI"/>
                <a:cs typeface="Segoe UI"/>
              </a:rPr>
              <a:t> cobertura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de </a:t>
            </a:r>
            <a:r>
              <a:rPr sz="1400" spc="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protección</a:t>
            </a:r>
            <a:r>
              <a:rPr sz="1400" spc="-6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social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27" name="object 24">
            <a:extLst>
              <a:ext uri="{FF2B5EF4-FFF2-40B4-BE49-F238E27FC236}">
                <a16:creationId xmlns:a16="http://schemas.microsoft.com/office/drawing/2014/main" id="{7EE1F757-5142-4B76-8CF6-6D34756F9CB3}"/>
              </a:ext>
            </a:extLst>
          </p:cNvPr>
          <p:cNvSpPr/>
          <p:nvPr/>
        </p:nvSpPr>
        <p:spPr>
          <a:xfrm>
            <a:off x="398260" y="3581533"/>
            <a:ext cx="1602105" cy="878205"/>
          </a:xfrm>
          <a:custGeom>
            <a:avLst/>
            <a:gdLst/>
            <a:ahLst/>
            <a:cxnLst/>
            <a:rect l="l" t="t" r="r" b="b"/>
            <a:pathLst>
              <a:path w="1602105" h="878204">
                <a:moveTo>
                  <a:pt x="1531620" y="0"/>
                </a:moveTo>
                <a:lnTo>
                  <a:pt x="70104" y="0"/>
                </a:lnTo>
                <a:lnTo>
                  <a:pt x="42808" y="5506"/>
                </a:lnTo>
                <a:lnTo>
                  <a:pt x="20526" y="20526"/>
                </a:lnTo>
                <a:lnTo>
                  <a:pt x="5506" y="42808"/>
                </a:lnTo>
                <a:lnTo>
                  <a:pt x="0" y="70104"/>
                </a:lnTo>
                <a:lnTo>
                  <a:pt x="0" y="807719"/>
                </a:lnTo>
                <a:lnTo>
                  <a:pt x="5506" y="835015"/>
                </a:lnTo>
                <a:lnTo>
                  <a:pt x="20526" y="857297"/>
                </a:lnTo>
                <a:lnTo>
                  <a:pt x="42808" y="872317"/>
                </a:lnTo>
                <a:lnTo>
                  <a:pt x="70104" y="877824"/>
                </a:lnTo>
                <a:lnTo>
                  <a:pt x="1531620" y="877824"/>
                </a:lnTo>
                <a:lnTo>
                  <a:pt x="1558915" y="872317"/>
                </a:lnTo>
                <a:lnTo>
                  <a:pt x="1581197" y="857297"/>
                </a:lnTo>
                <a:lnTo>
                  <a:pt x="1596217" y="835015"/>
                </a:lnTo>
                <a:lnTo>
                  <a:pt x="1601724" y="807719"/>
                </a:lnTo>
                <a:lnTo>
                  <a:pt x="1601724" y="70104"/>
                </a:lnTo>
                <a:lnTo>
                  <a:pt x="1596217" y="42808"/>
                </a:lnTo>
                <a:lnTo>
                  <a:pt x="1581197" y="20526"/>
                </a:lnTo>
                <a:lnTo>
                  <a:pt x="1558915" y="5506"/>
                </a:lnTo>
                <a:lnTo>
                  <a:pt x="1531620" y="0"/>
                </a:lnTo>
                <a:close/>
              </a:path>
            </a:pathLst>
          </a:custGeom>
          <a:solidFill>
            <a:srgbClr val="A8B8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5">
            <a:extLst>
              <a:ext uri="{FF2B5EF4-FFF2-40B4-BE49-F238E27FC236}">
                <a16:creationId xmlns:a16="http://schemas.microsoft.com/office/drawing/2014/main" id="{093954FF-6C69-438E-A420-67B7B8860B62}"/>
              </a:ext>
            </a:extLst>
          </p:cNvPr>
          <p:cNvSpPr txBox="1"/>
          <p:nvPr/>
        </p:nvSpPr>
        <p:spPr>
          <a:xfrm>
            <a:off x="523991" y="3684657"/>
            <a:ext cx="1346835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La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pobreza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y </a:t>
            </a:r>
            <a:r>
              <a:rPr sz="1400" spc="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pobreza</a:t>
            </a:r>
            <a:r>
              <a:rPr sz="1400" spc="-4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extrema </a:t>
            </a:r>
            <a:r>
              <a:rPr sz="1400" spc="-37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aumentan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29" name="object 26">
            <a:extLst>
              <a:ext uri="{FF2B5EF4-FFF2-40B4-BE49-F238E27FC236}">
                <a16:creationId xmlns:a16="http://schemas.microsoft.com/office/drawing/2014/main" id="{9C401FA6-5B01-40B7-A666-FA7CDDA62C8B}"/>
              </a:ext>
            </a:extLst>
          </p:cNvPr>
          <p:cNvSpPr/>
          <p:nvPr/>
        </p:nvSpPr>
        <p:spPr>
          <a:xfrm>
            <a:off x="401308" y="4594993"/>
            <a:ext cx="1598930" cy="878205"/>
          </a:xfrm>
          <a:custGeom>
            <a:avLst/>
            <a:gdLst/>
            <a:ahLst/>
            <a:cxnLst/>
            <a:rect l="l" t="t" r="r" b="b"/>
            <a:pathLst>
              <a:path w="1598930" h="878204">
                <a:moveTo>
                  <a:pt x="1509521" y="0"/>
                </a:moveTo>
                <a:lnTo>
                  <a:pt x="89154" y="0"/>
                </a:lnTo>
                <a:lnTo>
                  <a:pt x="54435" y="7000"/>
                </a:lnTo>
                <a:lnTo>
                  <a:pt x="26098" y="26098"/>
                </a:lnTo>
                <a:lnTo>
                  <a:pt x="7000" y="54435"/>
                </a:lnTo>
                <a:lnTo>
                  <a:pt x="0" y="89153"/>
                </a:lnTo>
                <a:lnTo>
                  <a:pt x="0" y="788669"/>
                </a:lnTo>
                <a:lnTo>
                  <a:pt x="7000" y="823388"/>
                </a:lnTo>
                <a:lnTo>
                  <a:pt x="26098" y="851725"/>
                </a:lnTo>
                <a:lnTo>
                  <a:pt x="54435" y="870823"/>
                </a:lnTo>
                <a:lnTo>
                  <a:pt x="89154" y="877823"/>
                </a:lnTo>
                <a:lnTo>
                  <a:pt x="1509521" y="877823"/>
                </a:lnTo>
                <a:lnTo>
                  <a:pt x="1544240" y="870823"/>
                </a:lnTo>
                <a:lnTo>
                  <a:pt x="1572577" y="851725"/>
                </a:lnTo>
                <a:lnTo>
                  <a:pt x="1591675" y="823388"/>
                </a:lnTo>
                <a:lnTo>
                  <a:pt x="1598676" y="788669"/>
                </a:lnTo>
                <a:lnTo>
                  <a:pt x="1598676" y="89153"/>
                </a:lnTo>
                <a:lnTo>
                  <a:pt x="1591675" y="54435"/>
                </a:lnTo>
                <a:lnTo>
                  <a:pt x="1572577" y="26098"/>
                </a:lnTo>
                <a:lnTo>
                  <a:pt x="1544240" y="7000"/>
                </a:lnTo>
                <a:lnTo>
                  <a:pt x="1509521" y="0"/>
                </a:lnTo>
                <a:close/>
              </a:path>
            </a:pathLst>
          </a:custGeom>
          <a:solidFill>
            <a:srgbClr val="A8B8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7">
            <a:extLst>
              <a:ext uri="{FF2B5EF4-FFF2-40B4-BE49-F238E27FC236}">
                <a16:creationId xmlns:a16="http://schemas.microsoft.com/office/drawing/2014/main" id="{F7C870DA-1E97-4510-BD65-CF3387AAE62B}"/>
              </a:ext>
            </a:extLst>
          </p:cNvPr>
          <p:cNvSpPr txBox="1"/>
          <p:nvPr/>
        </p:nvSpPr>
        <p:spPr>
          <a:xfrm>
            <a:off x="574536" y="4804162"/>
            <a:ext cx="12522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 marR="5080" indent="-13462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Altos</a:t>
            </a:r>
            <a:r>
              <a:rPr sz="1400" spc="-4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niveles</a:t>
            </a:r>
            <a:r>
              <a:rPr sz="1400" spc="-2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de </a:t>
            </a:r>
            <a:r>
              <a:rPr sz="1400" spc="-37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desigualdad</a:t>
            </a:r>
            <a:endParaRPr sz="1400">
              <a:latin typeface="Segoe UI"/>
              <a:cs typeface="Segoe UI"/>
            </a:endParaRPr>
          </a:p>
        </p:txBody>
      </p:sp>
      <p:grpSp>
        <p:nvGrpSpPr>
          <p:cNvPr id="31" name="object 28">
            <a:extLst>
              <a:ext uri="{FF2B5EF4-FFF2-40B4-BE49-F238E27FC236}">
                <a16:creationId xmlns:a16="http://schemas.microsoft.com/office/drawing/2014/main" id="{CD36D8C2-3931-46FB-89B3-0ED58A6DBC14}"/>
              </a:ext>
            </a:extLst>
          </p:cNvPr>
          <p:cNvGrpSpPr/>
          <p:nvPr/>
        </p:nvGrpSpPr>
        <p:grpSpPr>
          <a:xfrm>
            <a:off x="5220072" y="3008510"/>
            <a:ext cx="2547110" cy="3102356"/>
            <a:chOff x="6400675" y="3142488"/>
            <a:chExt cx="2547110" cy="3102356"/>
          </a:xfrm>
        </p:grpSpPr>
        <p:sp>
          <p:nvSpPr>
            <p:cNvPr id="32" name="object 29">
              <a:extLst>
                <a:ext uri="{FF2B5EF4-FFF2-40B4-BE49-F238E27FC236}">
                  <a16:creationId xmlns:a16="http://schemas.microsoft.com/office/drawing/2014/main" id="{9A5C3B02-1F51-44CD-9CCD-126FC73B9B4E}"/>
                </a:ext>
              </a:extLst>
            </p:cNvPr>
            <p:cNvSpPr/>
            <p:nvPr/>
          </p:nvSpPr>
          <p:spPr>
            <a:xfrm>
              <a:off x="6400675" y="5442204"/>
              <a:ext cx="0" cy="802640"/>
            </a:xfrm>
            <a:custGeom>
              <a:avLst/>
              <a:gdLst/>
              <a:ahLst/>
              <a:cxnLst/>
              <a:rect l="l" t="t" r="r" b="b"/>
              <a:pathLst>
                <a:path h="802639">
                  <a:moveTo>
                    <a:pt x="0" y="802589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34547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0">
              <a:extLst>
                <a:ext uri="{FF2B5EF4-FFF2-40B4-BE49-F238E27FC236}">
                  <a16:creationId xmlns:a16="http://schemas.microsoft.com/office/drawing/2014/main" id="{16F306C2-EA6B-4F13-BB0C-F85C413EE2B5}"/>
                </a:ext>
              </a:extLst>
            </p:cNvPr>
            <p:cNvSpPr/>
            <p:nvPr/>
          </p:nvSpPr>
          <p:spPr>
            <a:xfrm>
              <a:off x="6858000" y="3142488"/>
              <a:ext cx="2089785" cy="878205"/>
            </a:xfrm>
            <a:custGeom>
              <a:avLst/>
              <a:gdLst/>
              <a:ahLst/>
              <a:cxnLst/>
              <a:rect l="l" t="t" r="r" b="b"/>
              <a:pathLst>
                <a:path w="2089784" h="878204">
                  <a:moveTo>
                    <a:pt x="2047875" y="0"/>
                  </a:moveTo>
                  <a:lnTo>
                    <a:pt x="41528" y="0"/>
                  </a:lnTo>
                  <a:lnTo>
                    <a:pt x="25342" y="3256"/>
                  </a:lnTo>
                  <a:lnTo>
                    <a:pt x="12144" y="12144"/>
                  </a:lnTo>
                  <a:lnTo>
                    <a:pt x="3256" y="25342"/>
                  </a:lnTo>
                  <a:lnTo>
                    <a:pt x="0" y="41528"/>
                  </a:lnTo>
                  <a:lnTo>
                    <a:pt x="0" y="836294"/>
                  </a:lnTo>
                  <a:lnTo>
                    <a:pt x="3256" y="852481"/>
                  </a:lnTo>
                  <a:lnTo>
                    <a:pt x="12144" y="865679"/>
                  </a:lnTo>
                  <a:lnTo>
                    <a:pt x="25342" y="874567"/>
                  </a:lnTo>
                  <a:lnTo>
                    <a:pt x="41528" y="877824"/>
                  </a:lnTo>
                  <a:lnTo>
                    <a:pt x="2047875" y="877824"/>
                  </a:lnTo>
                  <a:lnTo>
                    <a:pt x="2064061" y="874567"/>
                  </a:lnTo>
                  <a:lnTo>
                    <a:pt x="2077259" y="865679"/>
                  </a:lnTo>
                  <a:lnTo>
                    <a:pt x="2086147" y="852481"/>
                  </a:lnTo>
                  <a:lnTo>
                    <a:pt x="2089403" y="836294"/>
                  </a:lnTo>
                  <a:lnTo>
                    <a:pt x="2089403" y="41528"/>
                  </a:lnTo>
                  <a:lnTo>
                    <a:pt x="2086147" y="25342"/>
                  </a:lnTo>
                  <a:lnTo>
                    <a:pt x="2077259" y="12144"/>
                  </a:lnTo>
                  <a:lnTo>
                    <a:pt x="2064061" y="3256"/>
                  </a:lnTo>
                  <a:lnTo>
                    <a:pt x="2047875" y="0"/>
                  </a:lnTo>
                  <a:close/>
                </a:path>
              </a:pathLst>
            </a:custGeom>
            <a:solidFill>
              <a:srgbClr val="A8B8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1">
            <a:extLst>
              <a:ext uri="{FF2B5EF4-FFF2-40B4-BE49-F238E27FC236}">
                <a16:creationId xmlns:a16="http://schemas.microsoft.com/office/drawing/2014/main" id="{9B87B224-D375-4019-A157-B3E69DC8CFA7}"/>
              </a:ext>
            </a:extLst>
          </p:cNvPr>
          <p:cNvSpPr txBox="1"/>
          <p:nvPr/>
        </p:nvSpPr>
        <p:spPr>
          <a:xfrm>
            <a:off x="5793348" y="3217679"/>
            <a:ext cx="185864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1445" marR="5080" indent="-119380">
              <a:lnSpc>
                <a:spcPct val="100000"/>
              </a:lnSpc>
              <a:spcBef>
                <a:spcPts val="105"/>
              </a:spcBef>
            </a:pPr>
            <a:r>
              <a:rPr sz="1400" spc="-40" dirty="0">
                <a:solidFill>
                  <a:srgbClr val="FFFFFF"/>
                </a:solidFill>
                <a:latin typeface="Segoe UI"/>
                <a:cs typeface="Segoe UI"/>
              </a:rPr>
              <a:t>Tasa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de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crecimiento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del </a:t>
            </a:r>
            <a:r>
              <a:rPr sz="1400" spc="-37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PIB</a:t>
            </a:r>
            <a:r>
              <a:rPr sz="1400" spc="-2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2014-2023:</a:t>
            </a:r>
            <a:r>
              <a:rPr sz="1400" spc="-6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0,8%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35" name="object 32">
            <a:extLst>
              <a:ext uri="{FF2B5EF4-FFF2-40B4-BE49-F238E27FC236}">
                <a16:creationId xmlns:a16="http://schemas.microsoft.com/office/drawing/2014/main" id="{B66F59E0-E71A-4AF8-8A1A-C173D6AF69FB}"/>
              </a:ext>
            </a:extLst>
          </p:cNvPr>
          <p:cNvSpPr/>
          <p:nvPr/>
        </p:nvSpPr>
        <p:spPr>
          <a:xfrm>
            <a:off x="5677397" y="3956437"/>
            <a:ext cx="2089785" cy="878205"/>
          </a:xfrm>
          <a:custGeom>
            <a:avLst/>
            <a:gdLst/>
            <a:ahLst/>
            <a:cxnLst/>
            <a:rect l="l" t="t" r="r" b="b"/>
            <a:pathLst>
              <a:path w="2089784" h="878204">
                <a:moveTo>
                  <a:pt x="2047875" y="0"/>
                </a:moveTo>
                <a:lnTo>
                  <a:pt x="41528" y="0"/>
                </a:lnTo>
                <a:lnTo>
                  <a:pt x="25342" y="3256"/>
                </a:lnTo>
                <a:lnTo>
                  <a:pt x="12144" y="12144"/>
                </a:lnTo>
                <a:lnTo>
                  <a:pt x="3256" y="25342"/>
                </a:lnTo>
                <a:lnTo>
                  <a:pt x="0" y="41528"/>
                </a:lnTo>
                <a:lnTo>
                  <a:pt x="0" y="836294"/>
                </a:lnTo>
                <a:lnTo>
                  <a:pt x="3256" y="852481"/>
                </a:lnTo>
                <a:lnTo>
                  <a:pt x="12144" y="865679"/>
                </a:lnTo>
                <a:lnTo>
                  <a:pt x="25342" y="874567"/>
                </a:lnTo>
                <a:lnTo>
                  <a:pt x="41528" y="877823"/>
                </a:lnTo>
                <a:lnTo>
                  <a:pt x="2047875" y="877823"/>
                </a:lnTo>
                <a:lnTo>
                  <a:pt x="2064061" y="874567"/>
                </a:lnTo>
                <a:lnTo>
                  <a:pt x="2077259" y="865679"/>
                </a:lnTo>
                <a:lnTo>
                  <a:pt x="2086147" y="852481"/>
                </a:lnTo>
                <a:lnTo>
                  <a:pt x="2089403" y="836294"/>
                </a:lnTo>
                <a:lnTo>
                  <a:pt x="2089403" y="41528"/>
                </a:lnTo>
                <a:lnTo>
                  <a:pt x="2086147" y="25342"/>
                </a:lnTo>
                <a:lnTo>
                  <a:pt x="2077259" y="12144"/>
                </a:lnTo>
                <a:lnTo>
                  <a:pt x="2064061" y="3256"/>
                </a:lnTo>
                <a:lnTo>
                  <a:pt x="2047875" y="0"/>
                </a:lnTo>
                <a:close/>
              </a:path>
            </a:pathLst>
          </a:custGeom>
          <a:solidFill>
            <a:srgbClr val="A8B8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3">
            <a:extLst>
              <a:ext uri="{FF2B5EF4-FFF2-40B4-BE49-F238E27FC236}">
                <a16:creationId xmlns:a16="http://schemas.microsoft.com/office/drawing/2014/main" id="{4B8FDA01-3C24-4A12-A752-D6070FAE29EF}"/>
              </a:ext>
            </a:extLst>
          </p:cNvPr>
          <p:cNvSpPr txBox="1"/>
          <p:nvPr/>
        </p:nvSpPr>
        <p:spPr>
          <a:xfrm>
            <a:off x="5820779" y="4058622"/>
            <a:ext cx="1804035" cy="667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13,2 millones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más </a:t>
            </a:r>
            <a:r>
              <a:rPr sz="1400" spc="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padecen hambre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y </a:t>
            </a:r>
            <a:r>
              <a:rPr sz="1400" spc="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pobreza</a:t>
            </a:r>
            <a:r>
              <a:rPr sz="1400" spc="-2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extrema</a:t>
            </a:r>
            <a:r>
              <a:rPr sz="1400" spc="-3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crece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37" name="object 34">
            <a:extLst>
              <a:ext uri="{FF2B5EF4-FFF2-40B4-BE49-F238E27FC236}">
                <a16:creationId xmlns:a16="http://schemas.microsoft.com/office/drawing/2014/main" id="{7FBF5FF3-6A8D-4977-9045-4BF629F6685B}"/>
              </a:ext>
            </a:extLst>
          </p:cNvPr>
          <p:cNvSpPr/>
          <p:nvPr/>
        </p:nvSpPr>
        <p:spPr>
          <a:xfrm>
            <a:off x="5677397" y="4933322"/>
            <a:ext cx="2089785" cy="878205"/>
          </a:xfrm>
          <a:custGeom>
            <a:avLst/>
            <a:gdLst/>
            <a:ahLst/>
            <a:cxnLst/>
            <a:rect l="l" t="t" r="r" b="b"/>
            <a:pathLst>
              <a:path w="2089784" h="878204">
                <a:moveTo>
                  <a:pt x="2047875" y="0"/>
                </a:moveTo>
                <a:lnTo>
                  <a:pt x="41528" y="0"/>
                </a:lnTo>
                <a:lnTo>
                  <a:pt x="25342" y="3256"/>
                </a:lnTo>
                <a:lnTo>
                  <a:pt x="12144" y="12144"/>
                </a:lnTo>
                <a:lnTo>
                  <a:pt x="3256" y="25342"/>
                </a:lnTo>
                <a:lnTo>
                  <a:pt x="0" y="41529"/>
                </a:lnTo>
                <a:lnTo>
                  <a:pt x="0" y="836269"/>
                </a:lnTo>
                <a:lnTo>
                  <a:pt x="3256" y="852444"/>
                </a:lnTo>
                <a:lnTo>
                  <a:pt x="12144" y="865652"/>
                </a:lnTo>
                <a:lnTo>
                  <a:pt x="25342" y="874558"/>
                </a:lnTo>
                <a:lnTo>
                  <a:pt x="41528" y="877824"/>
                </a:lnTo>
                <a:lnTo>
                  <a:pt x="2047875" y="877824"/>
                </a:lnTo>
                <a:lnTo>
                  <a:pt x="2064061" y="874558"/>
                </a:lnTo>
                <a:lnTo>
                  <a:pt x="2077259" y="865652"/>
                </a:lnTo>
                <a:lnTo>
                  <a:pt x="2086147" y="852444"/>
                </a:lnTo>
                <a:lnTo>
                  <a:pt x="2089403" y="836269"/>
                </a:lnTo>
                <a:lnTo>
                  <a:pt x="2089403" y="41529"/>
                </a:lnTo>
                <a:lnTo>
                  <a:pt x="2086147" y="25342"/>
                </a:lnTo>
                <a:lnTo>
                  <a:pt x="2077259" y="12144"/>
                </a:lnTo>
                <a:lnTo>
                  <a:pt x="2064061" y="3256"/>
                </a:lnTo>
                <a:lnTo>
                  <a:pt x="2047875" y="0"/>
                </a:lnTo>
                <a:close/>
              </a:path>
            </a:pathLst>
          </a:custGeom>
          <a:solidFill>
            <a:srgbClr val="A8B8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5">
            <a:extLst>
              <a:ext uri="{FF2B5EF4-FFF2-40B4-BE49-F238E27FC236}">
                <a16:creationId xmlns:a16="http://schemas.microsoft.com/office/drawing/2014/main" id="{E4A53521-854A-4623-9C4A-478AC5F5D287}"/>
              </a:ext>
            </a:extLst>
          </p:cNvPr>
          <p:cNvSpPr txBox="1"/>
          <p:nvPr/>
        </p:nvSpPr>
        <p:spPr>
          <a:xfrm>
            <a:off x="6096624" y="5142491"/>
            <a:ext cx="12522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825" marR="5080" indent="-11176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Altos</a:t>
            </a:r>
            <a:r>
              <a:rPr sz="1400" spc="-4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niveles</a:t>
            </a:r>
            <a:r>
              <a:rPr sz="1400" spc="-2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dirty="0">
                <a:solidFill>
                  <a:srgbClr val="FFFFFF"/>
                </a:solidFill>
                <a:latin typeface="Segoe UI"/>
                <a:cs typeface="Segoe UI"/>
              </a:rPr>
              <a:t>de </a:t>
            </a:r>
            <a:r>
              <a:rPr sz="1400" spc="-37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Segoe UI"/>
                <a:cs typeface="Segoe UI"/>
              </a:rPr>
              <a:t>Informalidad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39" name="object 36">
            <a:extLst>
              <a:ext uri="{FF2B5EF4-FFF2-40B4-BE49-F238E27FC236}">
                <a16:creationId xmlns:a16="http://schemas.microsoft.com/office/drawing/2014/main" id="{4AA759F3-F6C7-4F9C-9D71-D08F003DE34B}"/>
              </a:ext>
            </a:extLst>
          </p:cNvPr>
          <p:cNvSpPr txBox="1"/>
          <p:nvPr/>
        </p:nvSpPr>
        <p:spPr>
          <a:xfrm>
            <a:off x="102351" y="5849957"/>
            <a:ext cx="810831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1370">
              <a:lnSpc>
                <a:spcPct val="100000"/>
              </a:lnSpc>
              <a:spcBef>
                <a:spcPts val="100"/>
              </a:spcBef>
              <a:tabLst>
                <a:tab pos="3176270" algn="l"/>
                <a:tab pos="6473825" algn="l"/>
              </a:tabLst>
            </a:pPr>
            <a:r>
              <a:rPr sz="2100" spc="-7" baseline="3968" dirty="0">
                <a:latin typeface="Segoe UI"/>
                <a:cs typeface="Segoe UI"/>
              </a:rPr>
              <a:t>2014</a:t>
            </a:r>
            <a:r>
              <a:rPr sz="2100" spc="562" baseline="3968" dirty="0">
                <a:latin typeface="Segoe UI"/>
                <a:cs typeface="Segoe UI"/>
              </a:rPr>
              <a:t> </a:t>
            </a:r>
            <a:r>
              <a:rPr sz="2100" baseline="3968" dirty="0">
                <a:latin typeface="Segoe UI"/>
                <a:cs typeface="Segoe UI"/>
              </a:rPr>
              <a:t>-</a:t>
            </a:r>
            <a:r>
              <a:rPr sz="2100" spc="585" baseline="3968" dirty="0">
                <a:latin typeface="Segoe UI"/>
                <a:cs typeface="Segoe UI"/>
              </a:rPr>
              <a:t> </a:t>
            </a:r>
            <a:r>
              <a:rPr sz="2100" baseline="3968" dirty="0">
                <a:latin typeface="Segoe UI"/>
                <a:cs typeface="Segoe UI"/>
              </a:rPr>
              <a:t>2019	</a:t>
            </a:r>
            <a:r>
              <a:rPr sz="2100" spc="-7" baseline="3968" dirty="0">
                <a:latin typeface="Segoe UI"/>
                <a:cs typeface="Segoe UI"/>
              </a:rPr>
              <a:t>2020</a:t>
            </a:r>
            <a:r>
              <a:rPr sz="2100" spc="569" baseline="3968" dirty="0">
                <a:latin typeface="Segoe UI"/>
                <a:cs typeface="Segoe UI"/>
              </a:rPr>
              <a:t> </a:t>
            </a:r>
            <a:r>
              <a:rPr lang="es-AR" sz="2100" baseline="3968" dirty="0">
                <a:latin typeface="Segoe UI"/>
                <a:cs typeface="Segoe UI"/>
              </a:rPr>
              <a:t>-</a:t>
            </a:r>
            <a:r>
              <a:rPr sz="2100" spc="7" baseline="3968" dirty="0">
                <a:latin typeface="Segoe UI"/>
                <a:cs typeface="Segoe UI"/>
              </a:rPr>
              <a:t> </a:t>
            </a:r>
            <a:r>
              <a:rPr sz="2100" spc="-7" baseline="3968" dirty="0">
                <a:latin typeface="Segoe UI"/>
                <a:cs typeface="Segoe UI"/>
              </a:rPr>
              <a:t>2022</a:t>
            </a:r>
            <a:r>
              <a:rPr lang="es-ES" sz="2100" spc="-7" baseline="3968" dirty="0">
                <a:latin typeface="Segoe UI"/>
                <a:cs typeface="Segoe UI"/>
              </a:rPr>
              <a:t>                                            </a:t>
            </a:r>
            <a:r>
              <a:rPr sz="1400" spc="-5" dirty="0">
                <a:latin typeface="Segoe UI"/>
                <a:cs typeface="Segoe UI"/>
              </a:rPr>
              <a:t>2023</a:t>
            </a:r>
            <a:r>
              <a:rPr lang="es-419" sz="1400" spc="-5" dirty="0">
                <a:latin typeface="Segoe UI"/>
                <a:cs typeface="Segoe UI"/>
              </a:rPr>
              <a:t> - 2024</a:t>
            </a:r>
            <a:endParaRPr sz="1400" dirty="0">
              <a:latin typeface="Segoe UI"/>
              <a:cs typeface="Segoe UI"/>
            </a:endParaRPr>
          </a:p>
        </p:txBody>
      </p:sp>
      <p:sp>
        <p:nvSpPr>
          <p:cNvPr id="40" name="object 37">
            <a:extLst>
              <a:ext uri="{FF2B5EF4-FFF2-40B4-BE49-F238E27FC236}">
                <a16:creationId xmlns:a16="http://schemas.microsoft.com/office/drawing/2014/main" id="{F4190871-8532-4FAB-BE8E-42DA80CE03D4}"/>
              </a:ext>
            </a:extLst>
          </p:cNvPr>
          <p:cNvSpPr/>
          <p:nvPr/>
        </p:nvSpPr>
        <p:spPr>
          <a:xfrm>
            <a:off x="4226424" y="4971422"/>
            <a:ext cx="870585" cy="337185"/>
          </a:xfrm>
          <a:custGeom>
            <a:avLst/>
            <a:gdLst/>
            <a:ahLst/>
            <a:cxnLst/>
            <a:rect l="l" t="t" r="r" b="b"/>
            <a:pathLst>
              <a:path w="870584" h="337185">
                <a:moveTo>
                  <a:pt x="701801" y="0"/>
                </a:moveTo>
                <a:lnTo>
                  <a:pt x="701801" y="84200"/>
                </a:lnTo>
                <a:lnTo>
                  <a:pt x="0" y="84200"/>
                </a:lnTo>
                <a:lnTo>
                  <a:pt x="0" y="252603"/>
                </a:lnTo>
                <a:lnTo>
                  <a:pt x="701801" y="252603"/>
                </a:lnTo>
                <a:lnTo>
                  <a:pt x="701801" y="336803"/>
                </a:lnTo>
                <a:lnTo>
                  <a:pt x="870204" y="168402"/>
                </a:lnTo>
                <a:lnTo>
                  <a:pt x="701801" y="0"/>
                </a:lnTo>
                <a:close/>
              </a:path>
            </a:pathLst>
          </a:custGeom>
          <a:solidFill>
            <a:srgbClr val="DA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38">
            <a:extLst>
              <a:ext uri="{FF2B5EF4-FFF2-40B4-BE49-F238E27FC236}">
                <a16:creationId xmlns:a16="http://schemas.microsoft.com/office/drawing/2014/main" id="{8256EB17-4123-4A18-B946-C3BBD718EC8A}"/>
              </a:ext>
            </a:extLst>
          </p:cNvPr>
          <p:cNvSpPr txBox="1"/>
          <p:nvPr/>
        </p:nvSpPr>
        <p:spPr>
          <a:xfrm>
            <a:off x="5878311" y="2418468"/>
            <a:ext cx="16878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45473"/>
                </a:solidFill>
                <a:latin typeface="Segoe UI"/>
                <a:cs typeface="Segoe UI"/>
              </a:rPr>
              <a:t>CONTEXTO</a:t>
            </a:r>
            <a:r>
              <a:rPr sz="1200" b="1" spc="-55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200" b="1" spc="-10" dirty="0">
                <a:solidFill>
                  <a:srgbClr val="345473"/>
                </a:solidFill>
                <a:latin typeface="Segoe UI"/>
                <a:cs typeface="Segoe UI"/>
              </a:rPr>
              <a:t>GLOBAL</a:t>
            </a:r>
            <a:r>
              <a:rPr sz="1200" b="1" spc="-4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345473"/>
                </a:solidFill>
                <a:latin typeface="Segoe UI"/>
                <a:cs typeface="Segoe UI"/>
              </a:rPr>
              <a:t>DE</a:t>
            </a:r>
            <a:endParaRPr sz="1200">
              <a:latin typeface="Segoe UI"/>
              <a:cs typeface="Segoe UI"/>
            </a:endParaRPr>
          </a:p>
          <a:p>
            <a:pPr marL="29209">
              <a:lnSpc>
                <a:spcPct val="100000"/>
              </a:lnSpc>
            </a:pPr>
            <a:r>
              <a:rPr sz="1200" b="1" spc="-5" dirty="0">
                <a:solidFill>
                  <a:srgbClr val="345473"/>
                </a:solidFill>
                <a:latin typeface="Segoe UI"/>
                <a:cs typeface="Segoe UI"/>
              </a:rPr>
              <a:t>A</a:t>
            </a:r>
            <a:r>
              <a:rPr sz="1200" b="1" spc="-90" dirty="0">
                <a:solidFill>
                  <a:srgbClr val="345473"/>
                </a:solidFill>
                <a:latin typeface="Segoe UI"/>
                <a:cs typeface="Segoe UI"/>
              </a:rPr>
              <a:t>L</a:t>
            </a:r>
            <a:r>
              <a:rPr sz="1200" b="1" spc="-85" dirty="0">
                <a:solidFill>
                  <a:srgbClr val="345473"/>
                </a:solidFill>
                <a:latin typeface="Segoe UI"/>
                <a:cs typeface="Segoe UI"/>
              </a:rPr>
              <a:t>T</a:t>
            </a:r>
            <a:r>
              <a:rPr sz="1200" b="1" dirty="0">
                <a:solidFill>
                  <a:srgbClr val="345473"/>
                </a:solidFill>
                <a:latin typeface="Segoe UI"/>
                <a:cs typeface="Segoe UI"/>
              </a:rPr>
              <a:t>A</a:t>
            </a:r>
            <a:r>
              <a:rPr sz="1200" b="1" spc="10" dirty="0">
                <a:solidFill>
                  <a:srgbClr val="345473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345473"/>
                </a:solidFill>
                <a:latin typeface="Segoe UI"/>
                <a:cs typeface="Segoe UI"/>
              </a:rPr>
              <a:t>INC</a:t>
            </a:r>
            <a:r>
              <a:rPr sz="1200" b="1" spc="-5" dirty="0">
                <a:solidFill>
                  <a:srgbClr val="345473"/>
                </a:solidFill>
                <a:latin typeface="Segoe UI"/>
                <a:cs typeface="Segoe UI"/>
              </a:rPr>
              <a:t>E</a:t>
            </a:r>
            <a:r>
              <a:rPr sz="1200" b="1" spc="-30" dirty="0">
                <a:solidFill>
                  <a:srgbClr val="345473"/>
                </a:solidFill>
                <a:latin typeface="Segoe UI"/>
                <a:cs typeface="Segoe UI"/>
              </a:rPr>
              <a:t>R</a:t>
            </a:r>
            <a:r>
              <a:rPr sz="1200" b="1" dirty="0">
                <a:solidFill>
                  <a:srgbClr val="345473"/>
                </a:solidFill>
                <a:latin typeface="Segoe UI"/>
                <a:cs typeface="Segoe UI"/>
              </a:rPr>
              <a:t>TI</a:t>
            </a:r>
            <a:r>
              <a:rPr sz="1200" b="1" spc="5" dirty="0">
                <a:solidFill>
                  <a:srgbClr val="345473"/>
                </a:solidFill>
                <a:latin typeface="Segoe UI"/>
                <a:cs typeface="Segoe UI"/>
              </a:rPr>
              <a:t>D</a:t>
            </a:r>
            <a:r>
              <a:rPr sz="1200" b="1" spc="-5" dirty="0">
                <a:solidFill>
                  <a:srgbClr val="345473"/>
                </a:solidFill>
                <a:latin typeface="Segoe UI"/>
                <a:cs typeface="Segoe UI"/>
              </a:rPr>
              <a:t>UMBRE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42" name="object 36">
            <a:extLst>
              <a:ext uri="{FF2B5EF4-FFF2-40B4-BE49-F238E27FC236}">
                <a16:creationId xmlns:a16="http://schemas.microsoft.com/office/drawing/2014/main" id="{4202E6F8-1F78-4278-A384-269351ACEA5E}"/>
              </a:ext>
            </a:extLst>
          </p:cNvPr>
          <p:cNvSpPr txBox="1"/>
          <p:nvPr/>
        </p:nvSpPr>
        <p:spPr>
          <a:xfrm>
            <a:off x="317907" y="6307093"/>
            <a:ext cx="828654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20"/>
              </a:spcBef>
            </a:pPr>
            <a:r>
              <a:rPr lang="es-ES" sz="1600" dirty="0">
                <a:cs typeface="Calibri"/>
              </a:rPr>
              <a:t>* </a:t>
            </a:r>
            <a:r>
              <a:rPr sz="1600" dirty="0">
                <a:cs typeface="Calibri"/>
              </a:rPr>
              <a:t>Fuente:</a:t>
            </a:r>
            <a:r>
              <a:rPr sz="1600" spc="-40" dirty="0">
                <a:cs typeface="Calibri"/>
              </a:rPr>
              <a:t> </a:t>
            </a:r>
            <a:r>
              <a:rPr sz="1600" spc="-5" dirty="0">
                <a:cs typeface="Calibri"/>
              </a:rPr>
              <a:t>C</a:t>
            </a:r>
            <a:r>
              <a:rPr lang="es-ES" sz="1600" spc="-5" dirty="0">
                <a:cs typeface="Calibri"/>
              </a:rPr>
              <a:t>EPAL (2023).</a:t>
            </a:r>
            <a:endParaRPr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78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100A8E97-026C-4163-9F5E-D4ED12A64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412615"/>
            <a:ext cx="3114061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413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spcBef>
                <a:spcPct val="0"/>
              </a:spcBef>
              <a:buClr>
                <a:srgbClr val="660033"/>
              </a:buClr>
              <a:buSzPct val="105000"/>
              <a:buFontTx/>
              <a:buNone/>
            </a:pPr>
            <a:r>
              <a:rPr lang="es-AR" altLang="es-AR" sz="2500" b="1" dirty="0">
                <a:solidFill>
                  <a:schemeClr val="tx2"/>
                </a:solidFill>
                <a:latin typeface="Calibri" panose="020F0502020204030204" pitchFamily="34" charset="0"/>
              </a:rPr>
              <a:t>Seguros Sociales</a:t>
            </a:r>
          </a:p>
          <a:p>
            <a:pPr lvl="1" algn="ctr">
              <a:spcBef>
                <a:spcPct val="0"/>
              </a:spcBef>
              <a:buClr>
                <a:srgbClr val="660033"/>
              </a:buClr>
              <a:buSzPct val="105000"/>
              <a:buFontTx/>
              <a:buNone/>
            </a:pPr>
            <a:r>
              <a:rPr lang="es-AR" altLang="es-AR" sz="2000" i="1" dirty="0">
                <a:latin typeface="Calibri" panose="020F0502020204030204" pitchFamily="34" charset="0"/>
              </a:rPr>
              <a:t>Obligatoriedad y contribución de los trabajadores y empleadores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2E52D8F1-38B2-45F7-BA22-38D91CA20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841" y="1516299"/>
            <a:ext cx="349444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413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algn="ctr">
              <a:spcBef>
                <a:spcPct val="0"/>
              </a:spcBef>
              <a:buClr>
                <a:srgbClr val="660033"/>
              </a:buClr>
              <a:buSzPct val="105000"/>
              <a:buFontTx/>
              <a:buNone/>
            </a:pPr>
            <a:r>
              <a:rPr lang="es-AR" altLang="es-AR" sz="2500" b="1" dirty="0">
                <a:solidFill>
                  <a:schemeClr val="tx2"/>
                </a:solidFill>
                <a:latin typeface="Calibri" panose="020F0502020204030204" pitchFamily="34" charset="0"/>
              </a:rPr>
              <a:t>Servicios Sociales</a:t>
            </a:r>
          </a:p>
          <a:p>
            <a:pPr marL="0" lvl="1" algn="ctr">
              <a:spcBef>
                <a:spcPct val="0"/>
              </a:spcBef>
              <a:buClr>
                <a:srgbClr val="660033"/>
              </a:buClr>
              <a:buSzPct val="105000"/>
              <a:buFontTx/>
              <a:buNone/>
            </a:pPr>
            <a:r>
              <a:rPr lang="es-AR" altLang="es-AR" sz="2000" i="1" dirty="0">
                <a:latin typeface="Calibri" panose="020F0502020204030204" pitchFamily="34" charset="0"/>
              </a:rPr>
              <a:t>Derechos ciudadanos financiados con rentas generales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AFF955E-3628-42C3-8F00-C9300B477F4D}"/>
              </a:ext>
            </a:extLst>
          </p:cNvPr>
          <p:cNvSpPr/>
          <p:nvPr/>
        </p:nvSpPr>
        <p:spPr>
          <a:xfrm>
            <a:off x="611560" y="1196752"/>
            <a:ext cx="3099288" cy="1988639"/>
          </a:xfrm>
          <a:prstGeom prst="ellipse">
            <a:avLst/>
          </a:prstGeom>
          <a:noFill/>
          <a:ln>
            <a:solidFill>
              <a:srgbClr val="F1C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2500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69EE4D4-0C09-4640-B22E-CB2286226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4004896"/>
            <a:ext cx="4123338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Otto </a:t>
            </a:r>
            <a:r>
              <a:rPr lang="es-AR" altLang="es-AR" sz="2300" dirty="0" err="1">
                <a:latin typeface="+mn-lt"/>
              </a:rPr>
              <a:t>von</a:t>
            </a:r>
            <a:r>
              <a:rPr lang="es-AR" altLang="es-AR" sz="2300" dirty="0">
                <a:latin typeface="+mn-lt"/>
              </a:rPr>
              <a:t> Bismarck (fin S.XIX)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Financiamiento Contributivo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Empleo formal registrado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Previsibilidad y certidumbre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Orientados a la eficiencia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AR" altLang="es-AR" sz="2300" dirty="0">
              <a:latin typeface="+mn-lt"/>
            </a:endParaRPr>
          </a:p>
        </p:txBody>
      </p:sp>
      <p:sp>
        <p:nvSpPr>
          <p:cNvPr id="9" name="Flecha derecha 3">
            <a:extLst>
              <a:ext uri="{FF2B5EF4-FFF2-40B4-BE49-F238E27FC236}">
                <a16:creationId xmlns:a16="http://schemas.microsoft.com/office/drawing/2014/main" id="{0FE0FEF7-55A1-4D12-BCFD-CD6287F10963}"/>
              </a:ext>
            </a:extLst>
          </p:cNvPr>
          <p:cNvSpPr/>
          <p:nvPr/>
        </p:nvSpPr>
        <p:spPr>
          <a:xfrm rot="5400000">
            <a:off x="1861533" y="3310702"/>
            <a:ext cx="599342" cy="465992"/>
          </a:xfrm>
          <a:prstGeom prst="rightArrow">
            <a:avLst>
              <a:gd name="adj1" fmla="val 50000"/>
              <a:gd name="adj2" fmla="val 56979"/>
            </a:avLst>
          </a:prstGeom>
          <a:solidFill>
            <a:srgbClr val="F1CD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2215"/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22AB25F1-E71B-4907-9060-C72BB24A5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159023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Protección social condición necesaria para la recuperación</a:t>
            </a:r>
          </a:p>
        </p:txBody>
      </p:sp>
      <p:sp>
        <p:nvSpPr>
          <p:cNvPr id="14" name="Line 4">
            <a:extLst>
              <a:ext uri="{FF2B5EF4-FFF2-40B4-BE49-F238E27FC236}">
                <a16:creationId xmlns:a16="http://schemas.microsoft.com/office/drawing/2014/main" id="{EF0013AF-F85A-4426-9AB8-BF16F1D36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584" y="764704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6" name="CuadroTexto 2">
            <a:extLst>
              <a:ext uri="{FF2B5EF4-FFF2-40B4-BE49-F238E27FC236}">
                <a16:creationId xmlns:a16="http://schemas.microsoft.com/office/drawing/2014/main" id="{34C69AF0-C78D-47AD-AA67-6CC7E24D1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36" y="4015224"/>
            <a:ext cx="4204823" cy="247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William Beveridge (1940s)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Financiamiento No Contributivo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Focalizados o universales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Garantía de consumos mínimos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AR" altLang="es-AR" sz="2300" dirty="0">
                <a:latin typeface="+mn-lt"/>
              </a:rPr>
              <a:t>Orientados a la equidad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BE3B60E0-2CBB-4621-B988-357C91B40C5C}"/>
              </a:ext>
            </a:extLst>
          </p:cNvPr>
          <p:cNvSpPr/>
          <p:nvPr/>
        </p:nvSpPr>
        <p:spPr>
          <a:xfrm>
            <a:off x="4716016" y="1196752"/>
            <a:ext cx="3099288" cy="1988639"/>
          </a:xfrm>
          <a:prstGeom prst="ellipse">
            <a:avLst/>
          </a:prstGeom>
          <a:noFill/>
          <a:ln>
            <a:solidFill>
              <a:srgbClr val="F1C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2500" dirty="0"/>
          </a:p>
        </p:txBody>
      </p:sp>
      <p:sp>
        <p:nvSpPr>
          <p:cNvPr id="18" name="Flecha derecha 3">
            <a:extLst>
              <a:ext uri="{FF2B5EF4-FFF2-40B4-BE49-F238E27FC236}">
                <a16:creationId xmlns:a16="http://schemas.microsoft.com/office/drawing/2014/main" id="{FBDA9436-136F-4A39-A80D-A841C3EC8FDB}"/>
              </a:ext>
            </a:extLst>
          </p:cNvPr>
          <p:cNvSpPr/>
          <p:nvPr/>
        </p:nvSpPr>
        <p:spPr>
          <a:xfrm rot="5400000">
            <a:off x="5965989" y="3310702"/>
            <a:ext cx="599342" cy="465992"/>
          </a:xfrm>
          <a:prstGeom prst="rightArrow">
            <a:avLst>
              <a:gd name="adj1" fmla="val 50000"/>
              <a:gd name="adj2" fmla="val 56979"/>
            </a:avLst>
          </a:prstGeom>
          <a:solidFill>
            <a:srgbClr val="F1CD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2215"/>
          </a:p>
        </p:txBody>
      </p:sp>
      <p:sp>
        <p:nvSpPr>
          <p:cNvPr id="19" name="Line 4">
            <a:extLst>
              <a:ext uri="{FF2B5EF4-FFF2-40B4-BE49-F238E27FC236}">
                <a16:creationId xmlns:a16="http://schemas.microsoft.com/office/drawing/2014/main" id="{C644CE24-5FB3-430C-B625-0658C911BE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93296" y="1061056"/>
            <a:ext cx="1" cy="5536296"/>
          </a:xfrm>
          <a:prstGeom prst="line">
            <a:avLst/>
          </a:prstGeom>
          <a:noFill/>
          <a:ln w="44450">
            <a:solidFill>
              <a:srgbClr val="F1CD8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013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ine 4">
            <a:extLst>
              <a:ext uri="{FF2B5EF4-FFF2-40B4-BE49-F238E27FC236}">
                <a16:creationId xmlns:a16="http://schemas.microsoft.com/office/drawing/2014/main" id="{401176E1-2B1C-4E8D-894A-928FBFCE3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1960" y="1061056"/>
            <a:ext cx="1" cy="5536296"/>
          </a:xfrm>
          <a:prstGeom prst="line">
            <a:avLst/>
          </a:prstGeom>
          <a:noFill/>
          <a:ln w="44450">
            <a:solidFill>
              <a:srgbClr val="F1CD8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100A8E97-026C-4163-9F5E-D4ED12A64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851" y="1412615"/>
            <a:ext cx="3114061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413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algn="ctr">
              <a:spcBef>
                <a:spcPct val="0"/>
              </a:spcBef>
              <a:buClr>
                <a:srgbClr val="660033"/>
              </a:buClr>
              <a:buSzPct val="105000"/>
              <a:buFontTx/>
              <a:buNone/>
            </a:pPr>
            <a:r>
              <a:rPr lang="es-AR" altLang="es-AR" sz="2500" b="1" dirty="0">
                <a:solidFill>
                  <a:schemeClr val="tx2"/>
                </a:solidFill>
                <a:latin typeface="Calibri" panose="020F0502020204030204" pitchFamily="34" charset="0"/>
              </a:rPr>
              <a:t>Seguros Sociales</a:t>
            </a:r>
          </a:p>
          <a:p>
            <a:pPr marL="0" lvl="1" algn="ctr">
              <a:spcBef>
                <a:spcPct val="0"/>
              </a:spcBef>
              <a:buClr>
                <a:srgbClr val="660033"/>
              </a:buClr>
              <a:buSzPct val="105000"/>
              <a:buFontTx/>
              <a:buNone/>
            </a:pPr>
            <a:r>
              <a:rPr lang="es-AR" altLang="es-AR" sz="2000" i="1" dirty="0">
                <a:latin typeface="Calibri" panose="020F0502020204030204" pitchFamily="34" charset="0"/>
              </a:rPr>
              <a:t>Componentes de la seguridad social*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2E52D8F1-38B2-45F7-BA22-38D91CA20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841" y="1516299"/>
            <a:ext cx="3494447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413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algn="ctr">
              <a:spcBef>
                <a:spcPct val="0"/>
              </a:spcBef>
              <a:buClr>
                <a:srgbClr val="660033"/>
              </a:buClr>
              <a:buSzPct val="105000"/>
              <a:buFontTx/>
              <a:buNone/>
            </a:pPr>
            <a:r>
              <a:rPr lang="es-AR" altLang="es-AR" sz="2500" b="1" dirty="0">
                <a:solidFill>
                  <a:schemeClr val="tx2"/>
                </a:solidFill>
                <a:latin typeface="Calibri" panose="020F0502020204030204" pitchFamily="34" charset="0"/>
              </a:rPr>
              <a:t>Servicios Sociales</a:t>
            </a:r>
          </a:p>
          <a:p>
            <a:pPr marL="0" lvl="1" algn="ctr">
              <a:spcBef>
                <a:spcPct val="0"/>
              </a:spcBef>
              <a:buClr>
                <a:srgbClr val="660033"/>
              </a:buClr>
              <a:buSzPct val="105000"/>
              <a:buFontTx/>
              <a:buNone/>
            </a:pPr>
            <a:r>
              <a:rPr lang="es-AR" altLang="es-AR" sz="2000" i="1" dirty="0">
                <a:latin typeface="Calibri" panose="020F0502020204030204" pitchFamily="34" charset="0"/>
              </a:rPr>
              <a:t>Consumos mínimos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AFF955E-3628-42C3-8F00-C9300B477F4D}"/>
              </a:ext>
            </a:extLst>
          </p:cNvPr>
          <p:cNvSpPr/>
          <p:nvPr/>
        </p:nvSpPr>
        <p:spPr>
          <a:xfrm>
            <a:off x="611560" y="1238838"/>
            <a:ext cx="3099288" cy="1440160"/>
          </a:xfrm>
          <a:prstGeom prst="ellipse">
            <a:avLst/>
          </a:prstGeom>
          <a:noFill/>
          <a:ln>
            <a:solidFill>
              <a:srgbClr val="F1C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2500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69EE4D4-0C09-4640-B22E-CB2286226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35" y="3541797"/>
            <a:ext cx="4204823" cy="287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177800" indent="-177800">
              <a:spcBef>
                <a:spcPts val="600"/>
              </a:spcBef>
              <a:buFontTx/>
              <a:buChar char="-"/>
            </a:pPr>
            <a:r>
              <a:rPr lang="es-ES" altLang="es-AR" sz="2300" dirty="0">
                <a:latin typeface="+mn-lt"/>
              </a:rPr>
              <a:t>Seguro de Vejez, Invalidez y Fallecimiento (previsión social).</a:t>
            </a:r>
          </a:p>
          <a:p>
            <a:pPr marL="177800" indent="-177800">
              <a:spcBef>
                <a:spcPts val="600"/>
              </a:spcBef>
              <a:buFontTx/>
              <a:buChar char="-"/>
            </a:pPr>
            <a:r>
              <a:rPr lang="es-ES" altLang="es-AR" sz="2300" dirty="0">
                <a:latin typeface="+mn-lt"/>
              </a:rPr>
              <a:t>Seguros de Salud.</a:t>
            </a:r>
          </a:p>
          <a:p>
            <a:pPr marL="177800" indent="-177800">
              <a:spcBef>
                <a:spcPts val="600"/>
              </a:spcBef>
              <a:buFontTx/>
              <a:buChar char="-"/>
            </a:pPr>
            <a:r>
              <a:rPr lang="es-ES" altLang="es-AR" sz="2300" dirty="0">
                <a:latin typeface="+mn-lt"/>
              </a:rPr>
              <a:t>Seguros de Riesgos del Trabajo. </a:t>
            </a:r>
          </a:p>
          <a:p>
            <a:pPr marL="177800" indent="-177800">
              <a:spcBef>
                <a:spcPts val="600"/>
              </a:spcBef>
              <a:buFontTx/>
              <a:buChar char="-"/>
            </a:pPr>
            <a:r>
              <a:rPr lang="es-ES" altLang="es-AR" sz="2300" dirty="0">
                <a:latin typeface="+mn-lt"/>
              </a:rPr>
              <a:t>Seguro de Desempleo.</a:t>
            </a:r>
          </a:p>
          <a:p>
            <a:pPr marL="177800" indent="-177800">
              <a:spcBef>
                <a:spcPts val="600"/>
              </a:spcBef>
              <a:buFontTx/>
              <a:buChar char="-"/>
            </a:pPr>
            <a:r>
              <a:rPr lang="es-ES" altLang="es-AR" sz="2300" dirty="0">
                <a:latin typeface="+mn-lt"/>
              </a:rPr>
              <a:t>Sistema de Asignaciones Familiares.</a:t>
            </a:r>
          </a:p>
        </p:txBody>
      </p:sp>
      <p:sp>
        <p:nvSpPr>
          <p:cNvPr id="9" name="Flecha derecha 3">
            <a:extLst>
              <a:ext uri="{FF2B5EF4-FFF2-40B4-BE49-F238E27FC236}">
                <a16:creationId xmlns:a16="http://schemas.microsoft.com/office/drawing/2014/main" id="{0FE0FEF7-55A1-4D12-BCFD-CD6287F10963}"/>
              </a:ext>
            </a:extLst>
          </p:cNvPr>
          <p:cNvSpPr/>
          <p:nvPr/>
        </p:nvSpPr>
        <p:spPr>
          <a:xfrm rot="5400000">
            <a:off x="1861533" y="2847603"/>
            <a:ext cx="599342" cy="465992"/>
          </a:xfrm>
          <a:prstGeom prst="rightArrow">
            <a:avLst>
              <a:gd name="adj1" fmla="val 50000"/>
              <a:gd name="adj2" fmla="val 56979"/>
            </a:avLst>
          </a:prstGeom>
          <a:solidFill>
            <a:srgbClr val="F1CD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2215"/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22AB25F1-E71B-4907-9060-C72BB24A5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159023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Protección social condición necesaria para la recuperación</a:t>
            </a:r>
          </a:p>
        </p:txBody>
      </p:sp>
      <p:sp>
        <p:nvSpPr>
          <p:cNvPr id="14" name="Line 4">
            <a:extLst>
              <a:ext uri="{FF2B5EF4-FFF2-40B4-BE49-F238E27FC236}">
                <a16:creationId xmlns:a16="http://schemas.microsoft.com/office/drawing/2014/main" id="{EF0013AF-F85A-4426-9AB8-BF16F1D36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727" y="764704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6" name="CuadroTexto 2">
            <a:extLst>
              <a:ext uri="{FF2B5EF4-FFF2-40B4-BE49-F238E27FC236}">
                <a16:creationId xmlns:a16="http://schemas.microsoft.com/office/drawing/2014/main" id="{34C69AF0-C78D-47AD-AA67-6CC7E24D1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7163" y="3477731"/>
            <a:ext cx="4204823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Alimentos</a:t>
            </a:r>
          </a:p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Abrigo</a:t>
            </a:r>
          </a:p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Vestimenta</a:t>
            </a:r>
          </a:p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Abrigo</a:t>
            </a:r>
          </a:p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Vivienda</a:t>
            </a:r>
          </a:p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Agua y Saneamiento</a:t>
            </a:r>
          </a:p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Salud</a:t>
            </a:r>
          </a:p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Educación</a:t>
            </a:r>
          </a:p>
          <a:p>
            <a:pPr marL="177800" indent="-177800">
              <a:buFontTx/>
              <a:buChar char="-"/>
            </a:pPr>
            <a:r>
              <a:rPr lang="es-AR" altLang="es-AR" sz="2300" dirty="0">
                <a:latin typeface="+mn-lt"/>
              </a:rPr>
              <a:t>Deporte, Cultura, ocio, </a:t>
            </a:r>
            <a:r>
              <a:rPr lang="es-AR" altLang="es-AR" sz="2300" dirty="0" err="1">
                <a:latin typeface="+mn-lt"/>
              </a:rPr>
              <a:t>etc</a:t>
            </a:r>
            <a:r>
              <a:rPr lang="es-AR" altLang="es-AR" sz="2300" dirty="0">
                <a:latin typeface="+mn-lt"/>
              </a:rPr>
              <a:t>…</a:t>
            </a:r>
          </a:p>
        </p:txBody>
      </p:sp>
      <p:sp>
        <p:nvSpPr>
          <p:cNvPr id="18" name="Flecha derecha 3">
            <a:extLst>
              <a:ext uri="{FF2B5EF4-FFF2-40B4-BE49-F238E27FC236}">
                <a16:creationId xmlns:a16="http://schemas.microsoft.com/office/drawing/2014/main" id="{FBDA9436-136F-4A39-A80D-A841C3EC8FDB}"/>
              </a:ext>
            </a:extLst>
          </p:cNvPr>
          <p:cNvSpPr/>
          <p:nvPr/>
        </p:nvSpPr>
        <p:spPr>
          <a:xfrm rot="5400000">
            <a:off x="5965989" y="2847603"/>
            <a:ext cx="599342" cy="465992"/>
          </a:xfrm>
          <a:prstGeom prst="rightArrow">
            <a:avLst>
              <a:gd name="adj1" fmla="val 50000"/>
              <a:gd name="adj2" fmla="val 56979"/>
            </a:avLst>
          </a:prstGeom>
          <a:solidFill>
            <a:srgbClr val="F1CD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2215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79BA3CC1-E175-4214-B2DD-B9711C4F8B73}"/>
              </a:ext>
            </a:extLst>
          </p:cNvPr>
          <p:cNvSpPr/>
          <p:nvPr/>
        </p:nvSpPr>
        <p:spPr>
          <a:xfrm>
            <a:off x="4786702" y="1233554"/>
            <a:ext cx="3099288" cy="1440160"/>
          </a:xfrm>
          <a:prstGeom prst="ellipse">
            <a:avLst/>
          </a:prstGeom>
          <a:noFill/>
          <a:ln>
            <a:solidFill>
              <a:srgbClr val="F1C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2500" dirty="0"/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4AD5BE8C-EA2B-46D2-9112-0B6E9CB40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215" y="6444044"/>
            <a:ext cx="43937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AR" altLang="es-AR" sz="1600" dirty="0">
                <a:latin typeface="Calibri" panose="020F0502020204030204" pitchFamily="34" charset="0"/>
              </a:rPr>
              <a:t>*Clasificación CEPAL (2009)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09CDEAB0-0657-4EEC-B527-CBCBA4E7FF90}"/>
              </a:ext>
            </a:extLst>
          </p:cNvPr>
          <p:cNvSpPr txBox="1"/>
          <p:nvPr/>
        </p:nvSpPr>
        <p:spPr>
          <a:xfrm>
            <a:off x="3051349" y="2566740"/>
            <a:ext cx="2381805" cy="858568"/>
          </a:xfrm>
          <a:prstGeom prst="rect">
            <a:avLst/>
          </a:prstGeom>
          <a:solidFill>
            <a:srgbClr val="F1CD87"/>
          </a:solidFill>
        </p:spPr>
        <p:txBody>
          <a:bodyPr vert="horz" wrap="square" lIns="0" tIns="27305" rIns="0" bIns="0" rtlCol="0">
            <a:spAutoFit/>
          </a:bodyPr>
          <a:lstStyle/>
          <a:p>
            <a:pPr marL="635" algn="ctr">
              <a:tabLst>
                <a:tab pos="431165" algn="l"/>
              </a:tabLst>
            </a:pPr>
            <a:r>
              <a:rPr lang="es-ES" dirty="0">
                <a:solidFill>
                  <a:srgbClr val="345473"/>
                </a:solidFill>
                <a:latin typeface="Segoe UI"/>
                <a:cs typeface="Segoe UI"/>
              </a:rPr>
              <a:t>Eficiencia vs Equidad</a:t>
            </a:r>
          </a:p>
          <a:p>
            <a:pPr marL="635" algn="ctr">
              <a:tabLst>
                <a:tab pos="431165" algn="l"/>
              </a:tabLst>
            </a:pPr>
            <a:r>
              <a:rPr lang="es-ES" dirty="0">
                <a:solidFill>
                  <a:srgbClr val="345473"/>
                </a:solidFill>
                <a:latin typeface="Segoe UI"/>
                <a:cs typeface="Segoe UI"/>
              </a:rPr>
              <a:t>-</a:t>
            </a:r>
          </a:p>
          <a:p>
            <a:pPr marL="635" algn="ctr">
              <a:tabLst>
                <a:tab pos="431165" algn="l"/>
              </a:tabLst>
            </a:pPr>
            <a:r>
              <a:rPr lang="es-ES" dirty="0">
                <a:solidFill>
                  <a:srgbClr val="345473"/>
                </a:solidFill>
                <a:latin typeface="Segoe UI"/>
                <a:cs typeface="Segoe UI"/>
              </a:rPr>
              <a:t>Complementariedad</a:t>
            </a:r>
            <a:endParaRPr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71509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2C45DC-55AC-4B8C-868A-864C3C863C48}"/>
              </a:ext>
            </a:extLst>
          </p:cNvPr>
          <p:cNvSpPr txBox="1"/>
          <p:nvPr/>
        </p:nvSpPr>
        <p:spPr>
          <a:xfrm>
            <a:off x="323528" y="6437288"/>
            <a:ext cx="24161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i="1" dirty="0"/>
              <a:t>Fuente: Calligaro y </a:t>
            </a:r>
            <a:r>
              <a:rPr lang="es-AR" sz="1050" i="1" dirty="0" err="1"/>
              <a:t>Cetrángolo</a:t>
            </a:r>
            <a:r>
              <a:rPr lang="es-AR" sz="1050" i="1" dirty="0"/>
              <a:t> (2023).</a:t>
            </a:r>
            <a:endParaRPr lang="en-US" sz="105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79E2BD-E140-4B29-AA60-BE9DD5717827}"/>
              </a:ext>
            </a:extLst>
          </p:cNvPr>
          <p:cNvSpPr txBox="1"/>
          <p:nvPr/>
        </p:nvSpPr>
        <p:spPr>
          <a:xfrm>
            <a:off x="1187624" y="980728"/>
            <a:ext cx="633855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2000" b="1" dirty="0"/>
              <a:t>Empleo informal y tasa de contribuciones a la Seguridad Social por región (último año disponible)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59E70C3-22AD-C4BC-CBF8-14DA1A5C3C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382"/>
          <a:stretch/>
        </p:blipFill>
        <p:spPr bwMode="auto">
          <a:xfrm>
            <a:off x="108035" y="1916832"/>
            <a:ext cx="8280389" cy="4104382"/>
          </a:xfrm>
          <a:prstGeom prst="rect">
            <a:avLst/>
          </a:prstGeom>
          <a:noFill/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1980DCD3-DA9D-480C-BC43-71E0EEBB7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159023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La informalidad limita el acceso a la seguridad social</a:t>
            </a:r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3C6CDC0B-CDA4-49CD-AFB8-7B74131247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727" y="764704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1E9E3E3-836C-415D-9940-AAF680EC4726}"/>
              </a:ext>
            </a:extLst>
          </p:cNvPr>
          <p:cNvSpPr/>
          <p:nvPr/>
        </p:nvSpPr>
        <p:spPr>
          <a:xfrm>
            <a:off x="3491880" y="3464064"/>
            <a:ext cx="504056" cy="576064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83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2C45DC-55AC-4B8C-868A-864C3C863C48}"/>
              </a:ext>
            </a:extLst>
          </p:cNvPr>
          <p:cNvSpPr txBox="1"/>
          <p:nvPr/>
        </p:nvSpPr>
        <p:spPr>
          <a:xfrm>
            <a:off x="323528" y="6437288"/>
            <a:ext cx="24161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i="1" dirty="0"/>
              <a:t>Fuente: Calligaro y </a:t>
            </a:r>
            <a:r>
              <a:rPr lang="es-AR" sz="1050" i="1" dirty="0" err="1"/>
              <a:t>Cetrángolo</a:t>
            </a:r>
            <a:r>
              <a:rPr lang="es-AR" sz="1050" i="1" dirty="0"/>
              <a:t> (2023).</a:t>
            </a:r>
            <a:endParaRPr lang="en-US" sz="1050" i="1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980DCD3-DA9D-480C-BC43-71E0EEBB7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159023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La informalidad restringe los recursos de la seguridad social</a:t>
            </a:r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3C6CDC0B-CDA4-49CD-AFB8-7B74131247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727" y="764704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8FC758F0-18A4-4373-A7D3-0A353A6D28EA}"/>
              </a:ext>
            </a:extLst>
          </p:cNvPr>
          <p:cNvSpPr txBox="1"/>
          <p:nvPr/>
        </p:nvSpPr>
        <p:spPr>
          <a:xfrm>
            <a:off x="827714" y="1052736"/>
            <a:ext cx="691356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2000" b="1" dirty="0"/>
              <a:t>Contribuciones a la seguridad social y recaudación impositiva por región (año 2019, en % de los ingresos totales)</a:t>
            </a:r>
          </a:p>
        </p:txBody>
      </p:sp>
      <p:pic>
        <p:nvPicPr>
          <p:cNvPr id="9" name="Imagen 4">
            <a:extLst>
              <a:ext uri="{FF2B5EF4-FFF2-40B4-BE49-F238E27FC236}">
                <a16:creationId xmlns:a16="http://schemas.microsoft.com/office/drawing/2014/main" id="{417C7502-179C-45EA-9087-6E81C19D5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05" y="1910459"/>
            <a:ext cx="7705077" cy="4110819"/>
          </a:xfrm>
          <a:prstGeom prst="rect">
            <a:avLst/>
          </a:prstGeom>
          <a:noFill/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6B2C621E-CA51-42BE-98A6-32DAF9CFF01C}"/>
              </a:ext>
            </a:extLst>
          </p:cNvPr>
          <p:cNvSpPr/>
          <p:nvPr/>
        </p:nvSpPr>
        <p:spPr>
          <a:xfrm>
            <a:off x="323528" y="3471391"/>
            <a:ext cx="7776864" cy="461665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033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6">
            <a:extLst>
              <a:ext uri="{FF2B5EF4-FFF2-40B4-BE49-F238E27FC236}">
                <a16:creationId xmlns:a16="http://schemas.microsoft.com/office/drawing/2014/main" id="{6E7A0ABE-76ED-6A9D-A739-EF854D2A13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3674"/>
            <a:ext cx="7684577" cy="3851323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9EB0A9-329C-5529-13AA-EF902B141153}"/>
              </a:ext>
            </a:extLst>
          </p:cNvPr>
          <p:cNvSpPr txBox="1"/>
          <p:nvPr/>
        </p:nvSpPr>
        <p:spPr>
          <a:xfrm>
            <a:off x="467544" y="6089297"/>
            <a:ext cx="24161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i="1" dirty="0"/>
              <a:t>Fuente: Calligaro y </a:t>
            </a:r>
            <a:r>
              <a:rPr lang="es-AR" sz="1050" i="1" dirty="0" err="1"/>
              <a:t>Cetrángolo</a:t>
            </a:r>
            <a:r>
              <a:rPr lang="es-AR" sz="1050" i="1" dirty="0"/>
              <a:t> (2023).</a:t>
            </a:r>
            <a:endParaRPr lang="en-US" sz="1050" i="1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FE9F7E2-765E-4073-B3B5-B1E478FA3FB3}"/>
              </a:ext>
            </a:extLst>
          </p:cNvPr>
          <p:cNvSpPr/>
          <p:nvPr/>
        </p:nvSpPr>
        <p:spPr>
          <a:xfrm>
            <a:off x="4374637" y="2924944"/>
            <a:ext cx="1268151" cy="2800053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D846B2A5-4D8A-492B-98CC-580DB7FD5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159023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La informalidad restringe los recursos de la seguridad social</a:t>
            </a:r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B49B4A7A-30D8-428D-A30A-86FB1B905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727" y="764704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63A44B9D-E44A-4AB6-A81C-975A7C007407}"/>
              </a:ext>
            </a:extLst>
          </p:cNvPr>
          <p:cNvSpPr txBox="1"/>
          <p:nvPr/>
        </p:nvSpPr>
        <p:spPr>
          <a:xfrm>
            <a:off x="827714" y="1052736"/>
            <a:ext cx="691356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" sz="2000" b="1" dirty="0"/>
              <a:t>Evolución de los ingresos de la seguridad social</a:t>
            </a:r>
          </a:p>
          <a:p>
            <a:pPr algn="ctr"/>
            <a:r>
              <a:rPr lang="es-ES" sz="2000" b="1" dirty="0"/>
              <a:t>(en % del PIB) 2000-2019</a:t>
            </a:r>
          </a:p>
        </p:txBody>
      </p:sp>
    </p:spTree>
    <p:extLst>
      <p:ext uri="{BB962C8B-B14F-4D97-AF65-F5344CB8AC3E}">
        <p14:creationId xmlns:p14="http://schemas.microsoft.com/office/powerpoint/2010/main" val="2219982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EFE9F7E2-765E-4073-B3B5-B1E478FA3FB3}"/>
              </a:ext>
            </a:extLst>
          </p:cNvPr>
          <p:cNvSpPr/>
          <p:nvPr/>
        </p:nvSpPr>
        <p:spPr>
          <a:xfrm>
            <a:off x="4374637" y="2924944"/>
            <a:ext cx="1268151" cy="2800053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D846B2A5-4D8A-492B-98CC-580DB7FD5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159023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Composición tributaria comparación internacional (2021)</a:t>
            </a:r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B49B4A7A-30D8-428D-A30A-86FB1B905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727" y="764704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63A44B9D-E44A-4AB6-A81C-975A7C007407}"/>
              </a:ext>
            </a:extLst>
          </p:cNvPr>
          <p:cNvSpPr txBox="1"/>
          <p:nvPr/>
        </p:nvSpPr>
        <p:spPr>
          <a:xfrm>
            <a:off x="827714" y="1052736"/>
            <a:ext cx="691356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" sz="2000" b="1" dirty="0"/>
              <a:t>Evolución de los ingresos de la seguridad social</a:t>
            </a:r>
          </a:p>
          <a:p>
            <a:pPr algn="ctr"/>
            <a:r>
              <a:rPr lang="es-ES" sz="2000" b="1" dirty="0"/>
              <a:t>(en % del PIB) 2000-2019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248F2646-C908-4DD1-8D93-B28478E542B4}"/>
              </a:ext>
            </a:extLst>
          </p:cNvPr>
          <p:cNvSpPr txBox="1"/>
          <p:nvPr/>
        </p:nvSpPr>
        <p:spPr>
          <a:xfrm>
            <a:off x="42225" y="636151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i="1" dirty="0"/>
              <a:t>LAC: Bolivia, Brasil, Chile, Colombia, Costa Rica, </a:t>
            </a:r>
            <a:r>
              <a:rPr lang="es-AR" sz="1000" i="1" dirty="0" err="1"/>
              <a:t>Rep</a:t>
            </a:r>
            <a:r>
              <a:rPr lang="es-AR" sz="1000" i="1" dirty="0"/>
              <a:t> Dom, Ecuador, El Salvador, Guatemala, Honduras, México, Nicaragua, Panamá, Paraguay, Perú, Uruguay.</a:t>
            </a:r>
          </a:p>
          <a:p>
            <a:r>
              <a:rPr lang="es-AR" sz="1000" i="1" dirty="0"/>
              <a:t>* “Heterodoxos”: Cheque, IIBB, Derechos de Exportación e Importación, PAIS, Sellos y 0,3% Municipales. Fuente: CEPAL y OECD. </a:t>
            </a:r>
            <a:endParaRPr lang="en-US" sz="1000" i="1" dirty="0"/>
          </a:p>
        </p:txBody>
      </p:sp>
      <p:graphicFrame>
        <p:nvGraphicFramePr>
          <p:cNvPr id="12" name="Chart 7">
            <a:extLst>
              <a:ext uri="{FF2B5EF4-FFF2-40B4-BE49-F238E27FC236}">
                <a16:creationId xmlns:a16="http://schemas.microsoft.com/office/drawing/2014/main" id="{B01A4D2F-94F3-4E4D-B1C3-7AF7E91826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98809"/>
              </p:ext>
            </p:extLst>
          </p:nvPr>
        </p:nvGraphicFramePr>
        <p:xfrm>
          <a:off x="114841" y="1133003"/>
          <a:ext cx="8201445" cy="5228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Arrow: Right 10">
            <a:extLst>
              <a:ext uri="{FF2B5EF4-FFF2-40B4-BE49-F238E27FC236}">
                <a16:creationId xmlns:a16="http://schemas.microsoft.com/office/drawing/2014/main" id="{69CEE085-C680-4097-9802-0DFF592884B6}"/>
              </a:ext>
            </a:extLst>
          </p:cNvPr>
          <p:cNvSpPr/>
          <p:nvPr/>
        </p:nvSpPr>
        <p:spPr>
          <a:xfrm rot="5400000">
            <a:off x="1043607" y="1406680"/>
            <a:ext cx="400112" cy="40011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Arrow: Right 10">
            <a:extLst>
              <a:ext uri="{FF2B5EF4-FFF2-40B4-BE49-F238E27FC236}">
                <a16:creationId xmlns:a16="http://schemas.microsoft.com/office/drawing/2014/main" id="{806FA365-8671-41BB-AB33-DEDB4F28EFCB}"/>
              </a:ext>
            </a:extLst>
          </p:cNvPr>
          <p:cNvSpPr/>
          <p:nvPr/>
        </p:nvSpPr>
        <p:spPr>
          <a:xfrm rot="5400000">
            <a:off x="3347863" y="1406288"/>
            <a:ext cx="400112" cy="40011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82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>
            <a:extLst>
              <a:ext uri="{FF2B5EF4-FFF2-40B4-BE49-F238E27FC236}">
                <a16:creationId xmlns:a16="http://schemas.microsoft.com/office/drawing/2014/main" id="{D846B2A5-4D8A-492B-98CC-580DB7FD5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8" y="159023"/>
            <a:ext cx="8346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s-ES" altLang="es-AR" sz="24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Proyecciones recursos de la seguridad social en Argentina</a:t>
            </a:r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B49B4A7A-30D8-428D-A30A-86FB1B905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727" y="764704"/>
            <a:ext cx="6913562" cy="0"/>
          </a:xfrm>
          <a:prstGeom prst="line">
            <a:avLst/>
          </a:prstGeom>
          <a:noFill/>
          <a:ln w="444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8963189B-FCBF-4167-8520-9BC57B92F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952121"/>
            <a:ext cx="3850602" cy="5746856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22534D23-B634-4173-8586-9E03EF6BC0F3}"/>
              </a:ext>
            </a:extLst>
          </p:cNvPr>
          <p:cNvSpPr/>
          <p:nvPr/>
        </p:nvSpPr>
        <p:spPr>
          <a:xfrm>
            <a:off x="179512" y="1003375"/>
            <a:ext cx="18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>
                <a:solidFill>
                  <a:srgbClr val="002060"/>
                </a:solidFill>
              </a:rPr>
              <a:t>2023-2025</a:t>
            </a:r>
          </a:p>
          <a:p>
            <a:r>
              <a:rPr lang="es-ES" sz="2200" b="1" dirty="0">
                <a:solidFill>
                  <a:srgbClr val="002060"/>
                </a:solidFill>
              </a:rPr>
              <a:t>En % del PIB</a:t>
            </a:r>
            <a:endParaRPr lang="es-AR" sz="2200" b="1" dirty="0">
              <a:solidFill>
                <a:srgbClr val="002060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7024221-F149-4998-926D-96D589819529}"/>
              </a:ext>
            </a:extLst>
          </p:cNvPr>
          <p:cNvSpPr/>
          <p:nvPr/>
        </p:nvSpPr>
        <p:spPr>
          <a:xfrm>
            <a:off x="2314499" y="6021288"/>
            <a:ext cx="4014240" cy="430887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endParaRPr lang="es-ES" sz="800" b="1" dirty="0">
              <a:solidFill>
                <a:srgbClr val="002060"/>
              </a:solidFill>
            </a:endParaRPr>
          </a:p>
          <a:p>
            <a:r>
              <a:rPr lang="es-419" sz="800" b="1" dirty="0">
                <a:solidFill>
                  <a:srgbClr val="002060"/>
                </a:solidFill>
              </a:rPr>
              <a:t> </a:t>
            </a:r>
            <a:r>
              <a:rPr lang="es-ES" sz="1400" b="1" dirty="0">
                <a:solidFill>
                  <a:srgbClr val="002060"/>
                </a:solidFill>
              </a:rPr>
              <a:t>                                                                                               </a:t>
            </a:r>
            <a:endParaRPr lang="es-AR" sz="1400" b="1" dirty="0">
              <a:solidFill>
                <a:srgbClr val="002060"/>
              </a:solidFill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E5B95A6-5BF1-4E11-ADBE-58676D743323}"/>
              </a:ext>
            </a:extLst>
          </p:cNvPr>
          <p:cNvSpPr/>
          <p:nvPr/>
        </p:nvSpPr>
        <p:spPr>
          <a:xfrm rot="16200000">
            <a:off x="4886527" y="3311479"/>
            <a:ext cx="655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Mensaje del Proyecto de Ley de Presupuesto 2025 y MECON/DNIAF.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4075544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Personalizado 1">
      <a:dk1>
        <a:sysClr val="windowText" lastClr="000000"/>
      </a:dk1>
      <a:lt1>
        <a:sysClr val="window" lastClr="FFFFFF"/>
      </a:lt1>
      <a:dk2>
        <a:srgbClr val="172B4B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32172</TotalTime>
  <Words>1162</Words>
  <Application>Microsoft Office PowerPoint</Application>
  <PresentationFormat>Presentación en pantalla (4:3)</PresentationFormat>
  <Paragraphs>132</Paragraphs>
  <Slides>15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</vt:lpstr>
      <vt:lpstr>Segoe UI</vt:lpstr>
      <vt:lpstr>Tahoma</vt:lpstr>
      <vt:lpstr>Times New Roman</vt:lpstr>
      <vt:lpstr>Verdana</vt:lpstr>
      <vt:lpstr>Wingdings</vt:lpstr>
      <vt:lpstr>Adjacency</vt:lpstr>
      <vt:lpstr>     Mesas de Diálogos para el Consenso Innovación y Sustentabilidad en la Seguridad Social, un Enfoque duradero, perspectivas y desafíos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Mesas de Diálogos para el Consenso Innovación y Sustentabilidad en la Seguridad Social, un Enfoque duradero, perspectivas y desafíos</vt:lpstr>
    </vt:vector>
  </TitlesOfParts>
  <Company>ILO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Javier Curcio</dc:creator>
  <cp:lastModifiedBy>JavierCurcio</cp:lastModifiedBy>
  <cp:revision>402</cp:revision>
  <cp:lastPrinted>2018-03-23T20:06:56Z</cp:lastPrinted>
  <dcterms:created xsi:type="dcterms:W3CDTF">2015-07-27T14:35:54Z</dcterms:created>
  <dcterms:modified xsi:type="dcterms:W3CDTF">2024-10-08T18:36:39Z</dcterms:modified>
</cp:coreProperties>
</file>